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embeddedFontLst>
    <p:embeddedFont>
      <p:font typeface="Hedvig Letters Sans" charset="-122" pitchFamily="34"/>
      <p:regular r:id="rId34"/>
    </p:embeddedFont>
    <p:embeddedFont>
      <p:font typeface="MiSans" charset="-122" pitchFamily="34"/>
      <p:regular r:id="rId3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 Id="rId34" Type="http://schemas.openxmlformats.org/officeDocument/2006/relationships/font" Target="fonts/font1.fntdata"/><Relationship Id="rId35"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10-2.png"/><Relationship Id="rId3" Type="http://schemas.openxmlformats.org/officeDocument/2006/relationships/image" Target="../media/image-10-2.png"/><Relationship Id="rId4" Type="http://schemas.openxmlformats.org/officeDocument/2006/relationships/image" Target="../media/image-10-2.png"/><Relationship Id="rId5" Type="http://schemas.openxmlformats.org/officeDocument/2006/relationships/image" Target="../media/image-10-5.png"/><Relationship Id="rId6" Type="http://schemas.openxmlformats.org/officeDocument/2006/relationships/image" Target="../media/image-10-5.png"/><Relationship Id="rId7" Type="http://schemas.openxmlformats.org/officeDocument/2006/relationships/image" Target="../media/image-10-5.png"/><Relationship Id="rId8" Type="http://schemas.openxmlformats.org/officeDocument/2006/relationships/slideLayout" Target="../slideLayouts/slideLayout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g"/><Relationship Id="rId2" Type="http://schemas.openxmlformats.org/officeDocument/2006/relationships/image" Target="../media/image-11-2.jpg"/><Relationship Id="rId3" Type="http://schemas.openxmlformats.org/officeDocument/2006/relationships/image" Target="../media/image-11-3.jp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1-1.jpg"/><Relationship Id="rId2" Type="http://schemas.openxmlformats.org/officeDocument/2006/relationships/image" Target="../media/image-13-2.jp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4.png"/><Relationship Id="rId6" Type="http://schemas.openxmlformats.org/officeDocument/2006/relationships/image" Target="../media/image-13-4.png"/><Relationship Id="rId7" Type="http://schemas.openxmlformats.org/officeDocument/2006/relationships/slideLayout" Target="../slideLayouts/slideLayout1.xml"/><Relationship Id="rId8"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g"/><Relationship Id="rId2" Type="http://schemas.openxmlformats.org/officeDocument/2006/relationships/image" Target="../media/image-5-2.png"/><Relationship Id="rId3" Type="http://schemas.openxmlformats.org/officeDocument/2006/relationships/image" Target="../media/image-5-2.png"/><Relationship Id="rId4" Type="http://schemas.openxmlformats.org/officeDocument/2006/relationships/image" Target="../media/image-14-4.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5-2.png"/><Relationship Id="rId3" Type="http://schemas.openxmlformats.org/officeDocument/2006/relationships/image" Target="../media/image-5-2.png"/><Relationship Id="rId4" Type="http://schemas.openxmlformats.org/officeDocument/2006/relationships/image" Target="../media/image-5-2.png"/><Relationship Id="rId5" Type="http://schemas.openxmlformats.org/officeDocument/2006/relationships/image" Target="../media/image-5-2.png"/><Relationship Id="rId6" Type="http://schemas.openxmlformats.org/officeDocument/2006/relationships/image" Target="../media/image-15-6.png"/><Relationship Id="rId7" Type="http://schemas.openxmlformats.org/officeDocument/2006/relationships/image" Target="../media/image-15-6.png"/><Relationship Id="rId8" Type="http://schemas.openxmlformats.org/officeDocument/2006/relationships/image" Target="../media/image-15-6.png"/><Relationship Id="rId9" Type="http://schemas.openxmlformats.org/officeDocument/2006/relationships/image" Target="../media/image-15-6.png"/><Relationship Id="rId10" Type="http://schemas.openxmlformats.org/officeDocument/2006/relationships/slideLayout" Target="../slideLayouts/slideLayout1.xml"/><Relationship Id="rId11"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jpg"/><Relationship Id="rId3" Type="http://schemas.openxmlformats.org/officeDocument/2006/relationships/image" Target="../media/image-17-3.png"/><Relationship Id="rId4" Type="http://schemas.openxmlformats.org/officeDocument/2006/relationships/image" Target="../media/image-17-3.png"/><Relationship Id="rId5" Type="http://schemas.openxmlformats.org/officeDocument/2006/relationships/image" Target="../media/image-17-3.png"/><Relationship Id="rId6" Type="http://schemas.openxmlformats.org/officeDocument/2006/relationships/image" Target="../media/image-13-4.png"/><Relationship Id="rId7" Type="http://schemas.openxmlformats.org/officeDocument/2006/relationships/image" Target="../media/image-13-4.png"/><Relationship Id="rId8" Type="http://schemas.openxmlformats.org/officeDocument/2006/relationships/image" Target="../media/image-13-4.png"/><Relationship Id="rId9" Type="http://schemas.openxmlformats.org/officeDocument/2006/relationships/slideLayout" Target="../slideLayouts/slideLayout1.xml"/><Relationship Id="rId10"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18-2.png"/><Relationship Id="rId3" Type="http://schemas.openxmlformats.org/officeDocument/2006/relationships/image" Target="../media/image-18-2.png"/><Relationship Id="rId4"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19-2.png"/><Relationship Id="rId3" Type="http://schemas.openxmlformats.org/officeDocument/2006/relationships/slideLayout" Target="../slideLayouts/slideLayout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image" Target="../media/image-2-2.jp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4.png"/><Relationship Id="rId6" Type="http://schemas.openxmlformats.org/officeDocument/2006/relationships/image" Target="../media/image-2-4.png"/><Relationship Id="rId7" Type="http://schemas.openxmlformats.org/officeDocument/2006/relationships/image" Target="../media/image-2-4.png"/><Relationship Id="rId8" Type="http://schemas.openxmlformats.org/officeDocument/2006/relationships/image" Target="../media/image-2-4.png"/><Relationship Id="rId9" Type="http://schemas.openxmlformats.org/officeDocument/2006/relationships/image" Target="../media/image-2-4.png"/><Relationship Id="rId10" Type="http://schemas.openxmlformats.org/officeDocument/2006/relationships/image" Target="../media/image-2-10.png"/><Relationship Id="rId11" Type="http://schemas.openxmlformats.org/officeDocument/2006/relationships/image" Target="../media/image-2-10.png"/><Relationship Id="rId12" Type="http://schemas.openxmlformats.org/officeDocument/2006/relationships/image" Target="../media/image-2-10.png"/><Relationship Id="rId13" Type="http://schemas.openxmlformats.org/officeDocument/2006/relationships/image" Target="../media/image-2-10.png"/><Relationship Id="rId14" Type="http://schemas.openxmlformats.org/officeDocument/2006/relationships/image" Target="../media/image-2-10.png"/><Relationship Id="rId15" Type="http://schemas.openxmlformats.org/officeDocument/2006/relationships/image" Target="../media/image-2-10.png"/><Relationship Id="rId16" Type="http://schemas.openxmlformats.org/officeDocument/2006/relationships/slideLayout" Target="../slideLayouts/slideLayout1.xml"/><Relationship Id="rId17"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g"/><Relationship Id="rId2" Type="http://schemas.openxmlformats.org/officeDocument/2006/relationships/image" Target="../media/image-22-2.png"/><Relationship Id="rId3" Type="http://schemas.openxmlformats.org/officeDocument/2006/relationships/slideLayout" Target="../slideLayouts/slideLayout1.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2-2.jpg"/><Relationship Id="rId3" Type="http://schemas.openxmlformats.org/officeDocument/2006/relationships/image" Target="../media/image-2-2.jp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eg"/><Relationship Id="rId2" Type="http://schemas.openxmlformats.org/officeDocument/2006/relationships/image" Target="../media/image-25-2.png"/><Relationship Id="rId3" Type="http://schemas.openxmlformats.org/officeDocument/2006/relationships/image" Target="../media/image-9-2.png"/><Relationship Id="rId4" Type="http://schemas.openxmlformats.org/officeDocument/2006/relationships/image" Target="../media/image-5-4.png"/><Relationship Id="rId5" Type="http://schemas.openxmlformats.org/officeDocument/2006/relationships/image" Target="../media/image-25-5.png"/><Relationship Id="rId6" Type="http://schemas.openxmlformats.org/officeDocument/2006/relationships/image" Target="../media/image-25-5.png"/><Relationship Id="rId7" Type="http://schemas.openxmlformats.org/officeDocument/2006/relationships/slideLayout" Target="../slideLayouts/slideLayout1.xml"/><Relationship Id="rId8"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26-2.png"/><Relationship Id="rId3" Type="http://schemas.openxmlformats.org/officeDocument/2006/relationships/image" Target="../media/image-26-2.png"/><Relationship Id="rId4" Type="http://schemas.openxmlformats.org/officeDocument/2006/relationships/image" Target="../media/image-26-2.png"/><Relationship Id="rId5" Type="http://schemas.openxmlformats.org/officeDocument/2006/relationships/image" Target="../media/image-26-2.png"/><Relationship Id="rId6" Type="http://schemas.openxmlformats.org/officeDocument/2006/relationships/slideLayout" Target="../slideLayouts/slideLayout1.xml"/><Relationship Id="rId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9-1.jp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4-2.png"/><Relationship Id="rId3" Type="http://schemas.openxmlformats.org/officeDocument/2006/relationships/image" Target="../media/image-2-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5-2.png"/><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5-4.png"/><Relationship Id="rId6" Type="http://schemas.openxmlformats.org/officeDocument/2006/relationships/image" Target="../media/image-2-3.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1.jp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4-1.jp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g"/><Relationship Id="rId2" Type="http://schemas.openxmlformats.org/officeDocument/2006/relationships/image" Target="../media/image-9-2.png"/><Relationship Id="rId3" Type="http://schemas.openxmlformats.org/officeDocument/2006/relationships/image" Target="../media/image-5-2.png"/><Relationship Id="rId4" Type="http://schemas.openxmlformats.org/officeDocument/2006/relationships/image" Target="../media/image-5-2.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1-d2r9b89e3tpg8rchv2q0.png">    </p:cNvPr>
          <p:cNvPicPr>
            <a:picLocks noChangeAspect="1"/>
          </p:cNvPicPr>
          <p:nvPr/>
        </p:nvPicPr>
        <p:blipFill>
          <a:blip r:embed="rId1"/>
          <a:srcRect l="0" r="0" t="16" b="16"/>
          <a:stretch/>
        </p:blipFill>
        <p:spPr>
          <a:xfrm>
            <a:off x="0" y="0"/>
            <a:ext cx="12191999" cy="6864626"/>
          </a:xfrm>
          <a:prstGeom prst="rect">
            <a:avLst/>
          </a:prstGeom>
        </p:spPr>
      </p:pic>
      <p:sp>
        <p:nvSpPr>
          <p:cNvPr id="3" name="Shape 0"/>
          <p:cNvSpPr/>
          <p:nvPr/>
        </p:nvSpPr>
        <p:spPr>
          <a:xfrm>
            <a:off x="722630" y="1667510"/>
            <a:ext cx="10962640" cy="2275205"/>
          </a:xfrm>
          <a:prstGeom prst="roundRect">
            <a:avLst/>
          </a:prstGeom>
          <a:solidFill>
            <a:srgbClr val="000000">
              <a:alpha val="65098"/>
            </a:srgbClr>
          </a:solidFill>
          <a:ln/>
        </p:spPr>
      </p:sp>
      <p:sp>
        <p:nvSpPr>
          <p:cNvPr id="4" name="Text 1"/>
          <p:cNvSpPr/>
          <p:nvPr/>
        </p:nvSpPr>
        <p:spPr>
          <a:xfrm>
            <a:off x="722630" y="1667510"/>
            <a:ext cx="10962640" cy="227520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Text 2"/>
          <p:cNvSpPr/>
          <p:nvPr/>
        </p:nvSpPr>
        <p:spPr>
          <a:xfrm>
            <a:off x="1217295" y="2216785"/>
            <a:ext cx="10283190" cy="2274570"/>
          </a:xfrm>
          <a:prstGeom prst="rect">
            <a:avLst/>
          </a:prstGeom>
          <a:noFill/>
          <a:ln/>
        </p:spPr>
        <p:txBody>
          <a:bodyPr wrap="square" lIns="91440" tIns="45720" rIns="91440" bIns="45720" rtlCol="0" anchor="t"/>
          <a:lstStyle/>
          <a:p>
            <a:pPr indent="0" marL="0">
              <a:lnSpc>
                <a:spcPct val="100000"/>
              </a:lnSpc>
              <a:buNone/>
            </a:pPr>
            <a:r>
              <a:rPr lang="en-US" sz="5400" b="1" dirty="0">
                <a:solidFill>
                  <a:srgbClr val="FFFFFF"/>
                </a:solidFill>
                <a:latin typeface="Hedvig Letters Sans" pitchFamily="34" charset="0"/>
                <a:ea typeface="Hedvig Letters Sans" pitchFamily="34" charset="-122"/>
                <a:cs typeface="Hedvig Letters Sans" pitchFamily="34" charset="-120"/>
              </a:rPr>
              <a:t>Deep-Dive Agentic AI Blueprint</a:t>
            </a:r>
            <a:endParaRPr lang="en-US" sz="1600" dirty="0"/>
          </a:p>
        </p:txBody>
      </p:sp>
      <p:sp>
        <p:nvSpPr>
          <p:cNvPr id="6" name="Shape 3"/>
          <p:cNvSpPr/>
          <p:nvPr/>
        </p:nvSpPr>
        <p:spPr>
          <a:xfrm>
            <a:off x="779780" y="6270625"/>
            <a:ext cx="0" cy="125730"/>
          </a:xfrm>
          <a:prstGeom prst="line">
            <a:avLst/>
          </a:prstGeom>
          <a:noFill/>
          <a:ln w="12700">
            <a:solidFill>
              <a:srgbClr val="FFFFFF"/>
            </a:solidFill>
            <a:prstDash val="solid"/>
            <a:headEnd type="none"/>
            <a:tailEnd type="none"/>
          </a:ln>
        </p:spPr>
      </p:sp>
      <p:sp>
        <p:nvSpPr>
          <p:cNvPr id="7" name="Shape 4"/>
          <p:cNvSpPr/>
          <p:nvPr/>
        </p:nvSpPr>
        <p:spPr>
          <a:xfrm>
            <a:off x="867410" y="6270625"/>
            <a:ext cx="0" cy="125730"/>
          </a:xfrm>
          <a:prstGeom prst="line">
            <a:avLst/>
          </a:prstGeom>
          <a:noFill/>
          <a:ln w="12700">
            <a:solidFill>
              <a:srgbClr val="FFFFFF"/>
            </a:solidFill>
            <a:prstDash val="solid"/>
            <a:headEnd type="none"/>
            <a:tailEnd type="none"/>
          </a:ln>
        </p:spPr>
      </p:sp>
      <p:sp>
        <p:nvSpPr>
          <p:cNvPr id="8" name="Shape 5"/>
          <p:cNvSpPr/>
          <p:nvPr/>
        </p:nvSpPr>
        <p:spPr>
          <a:xfrm>
            <a:off x="955675" y="6166485"/>
            <a:ext cx="0" cy="220345"/>
          </a:xfrm>
          <a:prstGeom prst="line">
            <a:avLst/>
          </a:prstGeom>
          <a:noFill/>
          <a:ln w="12700">
            <a:solidFill>
              <a:srgbClr val="FFFFFF"/>
            </a:solidFill>
            <a:prstDash val="solid"/>
            <a:headEnd type="none"/>
            <a:tailEnd type="none"/>
          </a:ln>
        </p:spPr>
      </p:sp>
      <p:sp>
        <p:nvSpPr>
          <p:cNvPr id="9" name="Shape 6"/>
          <p:cNvSpPr/>
          <p:nvPr/>
        </p:nvSpPr>
        <p:spPr>
          <a:xfrm>
            <a:off x="1043940" y="6270625"/>
            <a:ext cx="0" cy="125730"/>
          </a:xfrm>
          <a:prstGeom prst="line">
            <a:avLst/>
          </a:prstGeom>
          <a:noFill/>
          <a:ln w="12700">
            <a:solidFill>
              <a:srgbClr val="FFFFFF"/>
            </a:solidFill>
            <a:prstDash val="solid"/>
            <a:headEnd type="none"/>
            <a:tailEnd type="none"/>
          </a:ln>
        </p:spPr>
      </p:sp>
      <p:sp>
        <p:nvSpPr>
          <p:cNvPr id="10" name="Shape 7"/>
          <p:cNvSpPr/>
          <p:nvPr/>
        </p:nvSpPr>
        <p:spPr>
          <a:xfrm>
            <a:off x="1131570" y="6270625"/>
            <a:ext cx="0" cy="125730"/>
          </a:xfrm>
          <a:prstGeom prst="line">
            <a:avLst/>
          </a:prstGeom>
          <a:noFill/>
          <a:ln w="12700">
            <a:solidFill>
              <a:srgbClr val="FFFFFF"/>
            </a:solidFill>
            <a:prstDash val="solid"/>
            <a:headEnd type="none"/>
            <a:tailEnd type="none"/>
          </a:ln>
        </p:spPr>
      </p:sp>
      <p:sp>
        <p:nvSpPr>
          <p:cNvPr id="11" name="Shape 8"/>
          <p:cNvSpPr/>
          <p:nvPr/>
        </p:nvSpPr>
        <p:spPr>
          <a:xfrm>
            <a:off x="10796832" y="6396446"/>
            <a:ext cx="116844" cy="116844"/>
          </a:xfrm>
          <a:prstGeom prst="ellipse">
            <a:avLst/>
          </a:prstGeom>
          <a:solidFill>
            <a:srgbClr val="FFFFFF"/>
          </a:solidFill>
          <a:ln/>
        </p:spPr>
      </p:sp>
      <p:sp>
        <p:nvSpPr>
          <p:cNvPr id="12" name="Text 9"/>
          <p:cNvSpPr/>
          <p:nvPr/>
        </p:nvSpPr>
        <p:spPr>
          <a:xfrm>
            <a:off x="10796832"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0"/>
          <p:cNvSpPr/>
          <p:nvPr/>
        </p:nvSpPr>
        <p:spPr>
          <a:xfrm>
            <a:off x="10989337" y="6396446"/>
            <a:ext cx="116844" cy="116844"/>
          </a:xfrm>
          <a:prstGeom prst="ellipse">
            <a:avLst/>
          </a:prstGeom>
          <a:solidFill>
            <a:srgbClr val="FFFFFF">
              <a:alpha val="56471"/>
            </a:srgbClr>
          </a:solidFill>
          <a:ln/>
        </p:spPr>
      </p:sp>
      <p:sp>
        <p:nvSpPr>
          <p:cNvPr id="14" name="Text 11"/>
          <p:cNvSpPr/>
          <p:nvPr/>
        </p:nvSpPr>
        <p:spPr>
          <a:xfrm>
            <a:off x="1098933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Shape 12"/>
          <p:cNvSpPr/>
          <p:nvPr/>
        </p:nvSpPr>
        <p:spPr>
          <a:xfrm>
            <a:off x="11186107" y="6396446"/>
            <a:ext cx="116844" cy="116844"/>
          </a:xfrm>
          <a:prstGeom prst="ellipse">
            <a:avLst/>
          </a:prstGeom>
          <a:solidFill>
            <a:srgbClr val="FFFFFF"/>
          </a:solidFill>
          <a:ln/>
        </p:spPr>
      </p:sp>
      <p:sp>
        <p:nvSpPr>
          <p:cNvPr id="16" name="Text 13"/>
          <p:cNvSpPr/>
          <p:nvPr/>
        </p:nvSpPr>
        <p:spPr>
          <a:xfrm>
            <a:off x="1118610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7" name="Shape 14"/>
          <p:cNvSpPr/>
          <p:nvPr/>
        </p:nvSpPr>
        <p:spPr>
          <a:xfrm>
            <a:off x="11382877" y="6396446"/>
            <a:ext cx="116844" cy="116844"/>
          </a:xfrm>
          <a:prstGeom prst="ellipse">
            <a:avLst/>
          </a:prstGeom>
          <a:solidFill>
            <a:srgbClr val="FFFFFF">
              <a:alpha val="56471"/>
            </a:srgbClr>
          </a:solidFill>
          <a:ln/>
        </p:spPr>
      </p:sp>
      <p:sp>
        <p:nvSpPr>
          <p:cNvPr id="18" name="Text 15"/>
          <p:cNvSpPr/>
          <p:nvPr/>
        </p:nvSpPr>
        <p:spPr>
          <a:xfrm>
            <a:off x="1138287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9" name="Text 16"/>
          <p:cNvSpPr/>
          <p:nvPr/>
        </p:nvSpPr>
        <p:spPr>
          <a:xfrm>
            <a:off x="8577505" y="5699250"/>
            <a:ext cx="1793875" cy="219273"/>
          </a:xfrm>
          <a:prstGeom prst="rect">
            <a:avLst/>
          </a:prstGeom>
          <a:noFill/>
          <a:ln/>
        </p:spPr>
        <p:txBody>
          <a:bodyPr wrap="square" lIns="91440" tIns="45720" rIns="91440" bIns="45720" rtlCol="0" anchor="t">
            <a:spAutoFit/>
          </a:bodyPr>
          <a:lstStyle/>
          <a:p>
            <a:pPr indent="0" marL="0">
              <a:lnSpc>
                <a:spcPct val="100000"/>
              </a:lnSpc>
              <a:buNone/>
            </a:pPr>
            <a:r>
              <a:rPr lang="en-US" sz="1200" dirty="0">
                <a:solidFill>
                  <a:srgbClr val="FFFFFF"/>
                </a:solidFill>
                <a:latin typeface="MiSans" pitchFamily="34" charset="0"/>
                <a:ea typeface="MiSans" pitchFamily="34" charset="-122"/>
                <a:cs typeface="MiSans" pitchFamily="34" charset="-120"/>
              </a:rPr>
              <a:t>Arash Nicoomanesh</a:t>
            </a:r>
            <a:endParaRPr lang="en-US" sz="1600" dirty="0"/>
          </a:p>
        </p:txBody>
      </p:sp>
      <p:sp>
        <p:nvSpPr>
          <p:cNvPr id="20" name="Text 17"/>
          <p:cNvSpPr/>
          <p:nvPr/>
        </p:nvSpPr>
        <p:spPr>
          <a:xfrm>
            <a:off x="8577505" y="5918524"/>
            <a:ext cx="2219327" cy="219273"/>
          </a:xfrm>
          <a:prstGeom prst="rect">
            <a:avLst/>
          </a:prstGeom>
          <a:noFill/>
          <a:ln/>
        </p:spPr>
        <p:txBody>
          <a:bodyPr wrap="square" lIns="91440" tIns="45720" rIns="91440" bIns="45720" rtlCol="0" anchor="t"/>
          <a:lstStyle/>
          <a:p>
            <a:pPr indent="0" marL="0">
              <a:lnSpc>
                <a:spcPct val="100000"/>
              </a:lnSpc>
              <a:buNone/>
            </a:pPr>
            <a:r>
              <a:rPr lang="en-US" sz="1200" dirty="0">
                <a:solidFill>
                  <a:srgbClr val="FFFFFF"/>
                </a:solidFill>
                <a:latin typeface="微软雅黑" pitchFamily="34" charset="0"/>
                <a:ea typeface="微软雅黑" pitchFamily="34" charset="-122"/>
                <a:cs typeface="微软雅黑" pitchFamily="34" charset="-120"/>
              </a:rPr>
              <a:t>2025/08/05</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3178" y="-1"/>
            <a:ext cx="12195178" cy="6866415"/>
          </a:xfrm>
          <a:prstGeom prst="rect">
            <a:avLst/>
          </a:prstGeom>
        </p:spPr>
      </p:pic>
      <p:pic>
        <p:nvPicPr>
          <p:cNvPr id="3" name="Image 1" descr="https://kimi-img.moonshot.cn/pub/slides/slides_tmpl/image/25-09-02-14:58:55-d2r9bbpe3tpg8rchv3j0.png">    </p:cNvPr>
          <p:cNvPicPr>
            <a:picLocks noChangeAspect="1"/>
          </p:cNvPicPr>
          <p:nvPr/>
        </p:nvPicPr>
        <p:blipFill>
          <a:blip r:embed="rId2"/>
          <a:stretch>
            <a:fillRect/>
          </a:stretch>
        </p:blipFill>
        <p:spPr>
          <a:xfrm>
            <a:off x="662940" y="4801235"/>
            <a:ext cx="10161905" cy="1589405"/>
          </a:xfrm>
          <a:prstGeom prst="rect">
            <a:avLst/>
          </a:prstGeom>
        </p:spPr>
      </p:pic>
      <p:pic>
        <p:nvPicPr>
          <p:cNvPr id="4" name="Image 2" descr="https://kimi-img.moonshot.cn/pub/slides/slides_tmpl/image/25-09-02-14:58:55-d2r9bbpe3tpg8rchv3j0.png">    </p:cNvPr>
          <p:cNvPicPr>
            <a:picLocks noChangeAspect="1"/>
          </p:cNvPicPr>
          <p:nvPr/>
        </p:nvPicPr>
        <p:blipFill>
          <a:blip r:embed="rId3"/>
          <a:stretch>
            <a:fillRect/>
          </a:stretch>
        </p:blipFill>
        <p:spPr>
          <a:xfrm flipH="1">
            <a:off x="1511935" y="3267075"/>
            <a:ext cx="10161905" cy="1589405"/>
          </a:xfrm>
          <a:prstGeom prst="rect">
            <a:avLst/>
          </a:prstGeom>
        </p:spPr>
      </p:pic>
      <p:pic>
        <p:nvPicPr>
          <p:cNvPr id="5" name="Image 3" descr="https://kimi-img.moonshot.cn/pub/slides/slides_tmpl/image/25-09-02-14:58:55-d2r9bbpe3tpg8rchv3j0.png">    </p:cNvPr>
          <p:cNvPicPr>
            <a:picLocks noChangeAspect="1"/>
          </p:cNvPicPr>
          <p:nvPr/>
        </p:nvPicPr>
        <p:blipFill>
          <a:blip r:embed="rId4"/>
          <a:stretch>
            <a:fillRect/>
          </a:stretch>
        </p:blipFill>
        <p:spPr>
          <a:xfrm>
            <a:off x="662940" y="1706880"/>
            <a:ext cx="10161905" cy="1589405"/>
          </a:xfrm>
          <a:prstGeom prst="rect">
            <a:avLst/>
          </a:prstGeom>
        </p:spPr>
      </p:pic>
      <p:sp>
        <p:nvSpPr>
          <p:cNvPr id="6" name="Shape 0"/>
          <p:cNvSpPr/>
          <p:nvPr/>
        </p:nvSpPr>
        <p:spPr>
          <a:xfrm flipH="1">
            <a:off x="11314843" y="981848"/>
            <a:ext cx="77797" cy="72000"/>
          </a:xfrm>
          <a:prstGeom prst="ellipse">
            <a:avLst/>
          </a:prstGeom>
          <a:solidFill>
            <a:srgbClr val="FFFFFF"/>
          </a:solidFill>
          <a:ln/>
        </p:spPr>
      </p:sp>
      <p:sp>
        <p:nvSpPr>
          <p:cNvPr id="7" name="Text 1"/>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2"/>
          <p:cNvSpPr/>
          <p:nvPr/>
        </p:nvSpPr>
        <p:spPr>
          <a:xfrm flipH="1">
            <a:off x="11186668" y="981848"/>
            <a:ext cx="77797" cy="72000"/>
          </a:xfrm>
          <a:prstGeom prst="ellipse">
            <a:avLst/>
          </a:prstGeom>
          <a:solidFill>
            <a:srgbClr val="FFFFFF">
              <a:alpha val="56471"/>
            </a:srgbClr>
          </a:solidFill>
          <a:ln/>
        </p:spPr>
      </p:sp>
      <p:sp>
        <p:nvSpPr>
          <p:cNvPr id="9" name="Text 3"/>
          <p:cNvSpPr/>
          <p:nvPr/>
        </p:nvSpPr>
        <p:spPr>
          <a:xfrm>
            <a:off x="1118666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4"/>
          <p:cNvSpPr/>
          <p:nvPr/>
        </p:nvSpPr>
        <p:spPr>
          <a:xfrm flipH="1">
            <a:off x="11055654" y="981848"/>
            <a:ext cx="77797" cy="72000"/>
          </a:xfrm>
          <a:prstGeom prst="ellipse">
            <a:avLst/>
          </a:prstGeom>
          <a:solidFill>
            <a:srgbClr val="FFFFFF"/>
          </a:solidFill>
          <a:ln/>
        </p:spPr>
      </p:sp>
      <p:sp>
        <p:nvSpPr>
          <p:cNvPr id="11" name="Text 5"/>
          <p:cNvSpPr/>
          <p:nvPr/>
        </p:nvSpPr>
        <p:spPr>
          <a:xfrm>
            <a:off x="1105565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6"/>
          <p:cNvSpPr/>
          <p:nvPr/>
        </p:nvSpPr>
        <p:spPr>
          <a:xfrm flipH="1">
            <a:off x="10924640" y="981848"/>
            <a:ext cx="77797" cy="72000"/>
          </a:xfrm>
          <a:prstGeom prst="ellipse">
            <a:avLst/>
          </a:prstGeom>
          <a:solidFill>
            <a:srgbClr val="FFFFFF">
              <a:alpha val="56471"/>
            </a:srgbClr>
          </a:solidFill>
          <a:ln/>
        </p:spPr>
      </p:sp>
      <p:sp>
        <p:nvSpPr>
          <p:cNvPr id="13" name="Text 7"/>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Text 8"/>
          <p:cNvSpPr/>
          <p:nvPr/>
        </p:nvSpPr>
        <p:spPr>
          <a:xfrm>
            <a:off x="2412365" y="1929765"/>
            <a:ext cx="5843905"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Episodic Buffer</a:t>
            </a:r>
            <a:endParaRPr lang="en-US" sz="1600" dirty="0"/>
          </a:p>
        </p:txBody>
      </p:sp>
      <p:sp>
        <p:nvSpPr>
          <p:cNvPr id="15" name="Text 9"/>
          <p:cNvSpPr/>
          <p:nvPr/>
        </p:nvSpPr>
        <p:spPr>
          <a:xfrm>
            <a:off x="2321345" y="2288940"/>
            <a:ext cx="7796220" cy="51196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The episodic buffer stores raw experience traces, providing a detailed history of interactions that can be referenced for context-aware decision-making.</a:t>
            </a:r>
            <a:endParaRPr lang="en-US" sz="1600" dirty="0"/>
          </a:p>
        </p:txBody>
      </p:sp>
      <p:sp>
        <p:nvSpPr>
          <p:cNvPr id="16" name="Text 10"/>
          <p:cNvSpPr/>
          <p:nvPr/>
        </p:nvSpPr>
        <p:spPr>
          <a:xfrm>
            <a:off x="3332480" y="3491865"/>
            <a:ext cx="6989445" cy="317500"/>
          </a:xfrm>
          <a:prstGeom prst="rect">
            <a:avLst/>
          </a:prstGeom>
          <a:noFill/>
          <a:ln/>
        </p:spPr>
        <p:txBody>
          <a:bodyPr wrap="square" lIns="0" tIns="0" rIns="0" bIns="0" rtlCol="0" anchor="t">
            <a:spAutoFit/>
          </a:bodyPr>
          <a:lstStyle/>
          <a:p>
            <a:pPr algn="r" indent="0" marL="0">
              <a:lnSpc>
                <a:spcPct val="100000"/>
              </a:lnSpc>
              <a:buNone/>
            </a:pPr>
            <a:r>
              <a:rPr lang="en-US" sz="2000" b="1" dirty="0">
                <a:solidFill>
                  <a:srgbClr val="FBE199"/>
                </a:solidFill>
                <a:latin typeface="MiSans" pitchFamily="34" charset="0"/>
                <a:ea typeface="MiSans" pitchFamily="34" charset="-122"/>
                <a:cs typeface="MiSans" pitchFamily="34" charset="-120"/>
              </a:rPr>
              <a:t>Semantic Memory</a:t>
            </a:r>
            <a:endParaRPr lang="en-US" sz="1600" dirty="0"/>
          </a:p>
        </p:txBody>
      </p:sp>
      <p:sp>
        <p:nvSpPr>
          <p:cNvPr id="17" name="Text 11"/>
          <p:cNvSpPr/>
          <p:nvPr/>
        </p:nvSpPr>
        <p:spPr>
          <a:xfrm>
            <a:off x="2147779" y="3759376"/>
            <a:ext cx="7796220" cy="511969"/>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Semantic memory compresses facts and skills, enabling the system to quickly retrieve relevant knowledge and apply it to new situations.</a:t>
            </a:r>
            <a:endParaRPr lang="en-US" sz="1600" dirty="0"/>
          </a:p>
        </p:txBody>
      </p:sp>
      <p:sp>
        <p:nvSpPr>
          <p:cNvPr id="18" name="Text 12"/>
          <p:cNvSpPr/>
          <p:nvPr/>
        </p:nvSpPr>
        <p:spPr>
          <a:xfrm>
            <a:off x="2412365" y="5006975"/>
            <a:ext cx="5843905"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Procedural Cache</a:t>
            </a:r>
            <a:endParaRPr lang="en-US" sz="1600" dirty="0"/>
          </a:p>
        </p:txBody>
      </p:sp>
      <p:sp>
        <p:nvSpPr>
          <p:cNvPr id="19" name="Text 13"/>
          <p:cNvSpPr/>
          <p:nvPr/>
        </p:nvSpPr>
        <p:spPr>
          <a:xfrm>
            <a:off x="2321345" y="5297316"/>
            <a:ext cx="7796220" cy="6399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The procedural cache retains successful action scripts, allowing the system to efficiently execute proven strategies without recalculating each step.</a:t>
            </a:r>
            <a:endParaRPr lang="en-US" sz="1600" dirty="0"/>
          </a:p>
        </p:txBody>
      </p:sp>
      <p:sp>
        <p:nvSpPr>
          <p:cNvPr id="20" name="Text 14"/>
          <p:cNvSpPr/>
          <p:nvPr/>
        </p:nvSpPr>
        <p:spPr>
          <a:xfrm>
            <a:off x="542290" y="781050"/>
            <a:ext cx="10198100" cy="8331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Memory Systems Design</a:t>
            </a:r>
            <a:endParaRPr lang="en-US" sz="1600" dirty="0"/>
          </a:p>
        </p:txBody>
      </p:sp>
      <p:pic>
        <p:nvPicPr>
          <p:cNvPr id="21" name="Image 4" descr="https://kimi-img.moonshot.cn/pub/slides/slides_tmpl/image/25-09-02-14:58:55-d2r9bbpe3tpg8rchv3k0.png">    </p:cNvPr>
          <p:cNvPicPr>
            <a:picLocks noChangeAspect="1"/>
          </p:cNvPicPr>
          <p:nvPr/>
        </p:nvPicPr>
        <p:blipFill>
          <a:blip r:embed="rId5"/>
          <a:stretch>
            <a:fillRect/>
          </a:stretch>
        </p:blipFill>
        <p:spPr>
          <a:xfrm>
            <a:off x="988695" y="1966595"/>
            <a:ext cx="1089025" cy="1089025"/>
          </a:xfrm>
          <a:prstGeom prst="rect">
            <a:avLst/>
          </a:prstGeom>
        </p:spPr>
      </p:pic>
      <p:sp>
        <p:nvSpPr>
          <p:cNvPr id="22" name="Shape 15"/>
          <p:cNvSpPr/>
          <p:nvPr/>
        </p:nvSpPr>
        <p:spPr>
          <a:xfrm>
            <a:off x="1229678" y="2202180"/>
            <a:ext cx="607060" cy="525780"/>
          </a:xfrm>
          <a:prstGeom prst="rect">
            <a:avLst/>
          </a:prstGeom>
          <a:solidFill>
            <a:srgbClr val="000000">
              <a:alpha val="0"/>
            </a:srgbClr>
          </a:solidFill>
          <a:ln/>
        </p:spPr>
      </p:sp>
      <p:sp>
        <p:nvSpPr>
          <p:cNvPr id="23" name="Text 16"/>
          <p:cNvSpPr/>
          <p:nvPr/>
        </p:nvSpPr>
        <p:spPr>
          <a:xfrm>
            <a:off x="1229678" y="2202180"/>
            <a:ext cx="607060" cy="525780"/>
          </a:xfrm>
          <a:prstGeom prst="rect">
            <a:avLst/>
          </a:prstGeom>
          <a:noFill/>
          <a:ln/>
        </p:spPr>
        <p:txBody>
          <a:bodyPr wrap="square" lIns="0" tIns="0" rIns="0" bIns="0" rtlCol="0" anchor="t"/>
          <a:lstStyle/>
          <a:p>
            <a:pPr algn="ctr" indent="0" marL="0">
              <a:lnSpc>
                <a:spcPct val="110000"/>
              </a:lnSpc>
              <a:buNone/>
            </a:pPr>
            <a:r>
              <a:rPr lang="en-US" sz="3600" dirty="0">
                <a:solidFill>
                  <a:srgbClr val="F8D089"/>
                </a:solidFill>
                <a:latin typeface="MiSans" pitchFamily="34" charset="0"/>
                <a:ea typeface="MiSans" pitchFamily="34" charset="-122"/>
                <a:cs typeface="MiSans" pitchFamily="34" charset="-120"/>
              </a:rPr>
              <a:t>01</a:t>
            </a:r>
            <a:endParaRPr lang="en-US" sz="1600" dirty="0"/>
          </a:p>
        </p:txBody>
      </p:sp>
      <p:pic>
        <p:nvPicPr>
          <p:cNvPr id="24" name="Image 5" descr="https://kimi-img.moonshot.cn/pub/slides/slides_tmpl/image/25-09-02-14:58:55-d2r9bbpe3tpg8rchv3k0.png">    </p:cNvPr>
          <p:cNvPicPr>
            <a:picLocks noChangeAspect="1"/>
          </p:cNvPicPr>
          <p:nvPr/>
        </p:nvPicPr>
        <p:blipFill>
          <a:blip r:embed="rId6"/>
          <a:stretch>
            <a:fillRect/>
          </a:stretch>
        </p:blipFill>
        <p:spPr>
          <a:xfrm>
            <a:off x="10260330" y="3519805"/>
            <a:ext cx="1089025" cy="1089025"/>
          </a:xfrm>
          <a:prstGeom prst="rect">
            <a:avLst/>
          </a:prstGeom>
        </p:spPr>
      </p:pic>
      <p:sp>
        <p:nvSpPr>
          <p:cNvPr id="25" name="Shape 17"/>
          <p:cNvSpPr/>
          <p:nvPr/>
        </p:nvSpPr>
        <p:spPr>
          <a:xfrm>
            <a:off x="10501630" y="3755390"/>
            <a:ext cx="607060" cy="525780"/>
          </a:xfrm>
          <a:prstGeom prst="rect">
            <a:avLst/>
          </a:prstGeom>
          <a:solidFill>
            <a:srgbClr val="000000">
              <a:alpha val="0"/>
            </a:srgbClr>
          </a:solidFill>
          <a:ln/>
        </p:spPr>
      </p:sp>
      <p:sp>
        <p:nvSpPr>
          <p:cNvPr id="26" name="Text 18"/>
          <p:cNvSpPr/>
          <p:nvPr/>
        </p:nvSpPr>
        <p:spPr>
          <a:xfrm>
            <a:off x="10501630" y="3755390"/>
            <a:ext cx="607060" cy="525780"/>
          </a:xfrm>
          <a:prstGeom prst="rect">
            <a:avLst/>
          </a:prstGeom>
          <a:noFill/>
          <a:ln/>
        </p:spPr>
        <p:txBody>
          <a:bodyPr wrap="square" lIns="0" tIns="0" rIns="0" bIns="0" rtlCol="0" anchor="t"/>
          <a:lstStyle/>
          <a:p>
            <a:pPr algn="ctr" indent="0" marL="0">
              <a:lnSpc>
                <a:spcPct val="110000"/>
              </a:lnSpc>
              <a:buNone/>
            </a:pPr>
            <a:r>
              <a:rPr lang="en-US" sz="3600" dirty="0">
                <a:solidFill>
                  <a:srgbClr val="F8D089"/>
                </a:solidFill>
                <a:latin typeface="MiSans" pitchFamily="34" charset="0"/>
                <a:ea typeface="MiSans" pitchFamily="34" charset="-122"/>
                <a:cs typeface="MiSans" pitchFamily="34" charset="-120"/>
              </a:rPr>
              <a:t>02</a:t>
            </a:r>
            <a:endParaRPr lang="en-US" sz="1600" dirty="0"/>
          </a:p>
        </p:txBody>
      </p:sp>
      <p:pic>
        <p:nvPicPr>
          <p:cNvPr id="27" name="Image 6" descr="https://kimi-img.moonshot.cn/pub/slides/slides_tmpl/image/25-09-02-14:58:55-d2r9bbpe3tpg8rchv3k0.png">    </p:cNvPr>
          <p:cNvPicPr>
            <a:picLocks noChangeAspect="1"/>
          </p:cNvPicPr>
          <p:nvPr/>
        </p:nvPicPr>
        <p:blipFill>
          <a:blip r:embed="rId7"/>
          <a:stretch>
            <a:fillRect/>
          </a:stretch>
        </p:blipFill>
        <p:spPr>
          <a:xfrm>
            <a:off x="988695" y="5079365"/>
            <a:ext cx="1089025" cy="1089025"/>
          </a:xfrm>
          <a:prstGeom prst="rect">
            <a:avLst/>
          </a:prstGeom>
        </p:spPr>
      </p:pic>
      <p:sp>
        <p:nvSpPr>
          <p:cNvPr id="28" name="Shape 19"/>
          <p:cNvSpPr/>
          <p:nvPr/>
        </p:nvSpPr>
        <p:spPr>
          <a:xfrm>
            <a:off x="1229678" y="5314950"/>
            <a:ext cx="607060" cy="525780"/>
          </a:xfrm>
          <a:prstGeom prst="rect">
            <a:avLst/>
          </a:prstGeom>
          <a:solidFill>
            <a:srgbClr val="000000">
              <a:alpha val="0"/>
            </a:srgbClr>
          </a:solidFill>
          <a:ln/>
        </p:spPr>
      </p:sp>
      <p:sp>
        <p:nvSpPr>
          <p:cNvPr id="29" name="Text 20"/>
          <p:cNvSpPr/>
          <p:nvPr/>
        </p:nvSpPr>
        <p:spPr>
          <a:xfrm>
            <a:off x="1229678" y="5314950"/>
            <a:ext cx="607060" cy="525780"/>
          </a:xfrm>
          <a:prstGeom prst="rect">
            <a:avLst/>
          </a:prstGeom>
          <a:noFill/>
          <a:ln/>
        </p:spPr>
        <p:txBody>
          <a:bodyPr wrap="square" lIns="0" tIns="0" rIns="0" bIns="0" rtlCol="0" anchor="t"/>
          <a:lstStyle/>
          <a:p>
            <a:pPr algn="ctr" indent="0" marL="0">
              <a:lnSpc>
                <a:spcPct val="110000"/>
              </a:lnSpc>
              <a:buNone/>
            </a:pPr>
            <a:r>
              <a:rPr lang="en-US" sz="3600" dirty="0">
                <a:solidFill>
                  <a:srgbClr val="F8D089"/>
                </a:solidFill>
                <a:latin typeface="MiSans" pitchFamily="34" charset="0"/>
                <a:ea typeface="MiSans" pitchFamily="34" charset="-122"/>
                <a:cs typeface="MiSans" pitchFamily="34" charset="-120"/>
              </a:rPr>
              <a:t>03</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3g.jpg">    </p:cNvPr>
          <p:cNvPicPr>
            <a:picLocks noChangeAspect="1"/>
          </p:cNvPicPr>
          <p:nvPr/>
        </p:nvPicPr>
        <p:blipFill>
          <a:blip r:embed="rId1"/>
          <a:stretch>
            <a:fillRect/>
          </a:stretch>
        </p:blipFill>
        <p:spPr>
          <a:xfrm>
            <a:off x="0" y="0"/>
            <a:ext cx="12192000" cy="6864626"/>
          </a:xfrm>
          <a:prstGeom prst="rect">
            <a:avLst/>
          </a:prstGeom>
        </p:spPr>
      </p:pic>
      <p:pic>
        <p:nvPicPr>
          <p:cNvPr id="3" name="Image 1" descr="https://kimi-img.moonshot.cn/pub/slides/slides_tmpl/image/25-09-02-14:58:58-d2r9bche3tpg8rchv3qg.jpg">    </p:cNvPr>
          <p:cNvPicPr>
            <a:picLocks noChangeAspect="1"/>
          </p:cNvPicPr>
          <p:nvPr/>
        </p:nvPicPr>
        <p:blipFill>
          <a:blip r:embed="rId2">
            <a:alphaModFix amt="47000"/>
          </a:blip>
          <a:srcRect l="0" r="0" t="16022" b="16022"/>
          <a:stretch/>
        </p:blipFill>
        <p:spPr>
          <a:xfrm>
            <a:off x="0" y="0"/>
            <a:ext cx="12192635" cy="6863715"/>
          </a:xfrm>
          <a:prstGeom prst="rect">
            <a:avLst/>
          </a:prstGeom>
        </p:spPr>
      </p:pic>
      <p:pic>
        <p:nvPicPr>
          <p:cNvPr id="4" name="Image 2" descr="https://kimi-img.moonshot.cn/pub/slides/slides_tmpl/image/25-09-02-14:58:57-d2r9bc9e3tpg8rchv3n0.jpg">    </p:cNvPr>
          <p:cNvPicPr>
            <a:picLocks noChangeAspect="1"/>
          </p:cNvPicPr>
          <p:nvPr/>
        </p:nvPicPr>
        <p:blipFill>
          <a:blip r:embed="rId3"/>
          <a:srcRect l="0" r="0" t="27258" b="27258"/>
          <a:stretch/>
        </p:blipFill>
        <p:spPr>
          <a:xfrm>
            <a:off x="0" y="3098165"/>
            <a:ext cx="12192000" cy="3296285"/>
          </a:xfrm>
          <a:prstGeom prst="rect">
            <a:avLst/>
          </a:prstGeom>
        </p:spPr>
      </p:pic>
      <p:sp>
        <p:nvSpPr>
          <p:cNvPr id="5" name="Shape 0"/>
          <p:cNvSpPr/>
          <p:nvPr/>
        </p:nvSpPr>
        <p:spPr>
          <a:xfrm>
            <a:off x="10924640" y="981848"/>
            <a:ext cx="77797" cy="72000"/>
          </a:xfrm>
          <a:prstGeom prst="ellipse">
            <a:avLst/>
          </a:prstGeom>
          <a:solidFill>
            <a:srgbClr val="FFFFFF"/>
          </a:solidFill>
          <a:ln/>
        </p:spPr>
      </p:sp>
      <p:sp>
        <p:nvSpPr>
          <p:cNvPr id="6" name="Text 1"/>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2"/>
          <p:cNvSpPr/>
          <p:nvPr/>
        </p:nvSpPr>
        <p:spPr>
          <a:xfrm>
            <a:off x="11052814" y="981848"/>
            <a:ext cx="77797" cy="72000"/>
          </a:xfrm>
          <a:prstGeom prst="ellipse">
            <a:avLst/>
          </a:prstGeom>
          <a:solidFill>
            <a:srgbClr val="FFFFFF">
              <a:alpha val="56471"/>
            </a:srgbClr>
          </a:solidFill>
          <a:ln/>
        </p:spPr>
      </p:sp>
      <p:sp>
        <p:nvSpPr>
          <p:cNvPr id="8" name="Text 3"/>
          <p:cNvSpPr/>
          <p:nvPr/>
        </p:nvSpPr>
        <p:spPr>
          <a:xfrm>
            <a:off x="1105281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4"/>
          <p:cNvSpPr/>
          <p:nvPr/>
        </p:nvSpPr>
        <p:spPr>
          <a:xfrm>
            <a:off x="11183828" y="981848"/>
            <a:ext cx="77797" cy="72000"/>
          </a:xfrm>
          <a:prstGeom prst="ellipse">
            <a:avLst/>
          </a:prstGeom>
          <a:solidFill>
            <a:srgbClr val="FFFFFF"/>
          </a:solidFill>
          <a:ln/>
        </p:spPr>
      </p:sp>
      <p:sp>
        <p:nvSpPr>
          <p:cNvPr id="10" name="Text 5"/>
          <p:cNvSpPr/>
          <p:nvPr/>
        </p:nvSpPr>
        <p:spPr>
          <a:xfrm>
            <a:off x="1118382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6"/>
          <p:cNvSpPr/>
          <p:nvPr/>
        </p:nvSpPr>
        <p:spPr>
          <a:xfrm>
            <a:off x="11314843" y="981848"/>
            <a:ext cx="77797" cy="72000"/>
          </a:xfrm>
          <a:prstGeom prst="ellipse">
            <a:avLst/>
          </a:prstGeom>
          <a:solidFill>
            <a:srgbClr val="FFFFFF">
              <a:alpha val="56471"/>
            </a:srgbClr>
          </a:solidFill>
          <a:ln/>
        </p:spPr>
      </p:sp>
      <p:sp>
        <p:nvSpPr>
          <p:cNvPr id="12" name="Text 7"/>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Text 8"/>
          <p:cNvSpPr/>
          <p:nvPr/>
        </p:nvSpPr>
        <p:spPr>
          <a:xfrm>
            <a:off x="588010" y="2395220"/>
            <a:ext cx="263080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Extendable Reach</a:t>
            </a:r>
            <a:endParaRPr lang="en-US" sz="1600" dirty="0"/>
          </a:p>
        </p:txBody>
      </p:sp>
      <p:sp>
        <p:nvSpPr>
          <p:cNvPr id="14" name="Text 9"/>
          <p:cNvSpPr/>
          <p:nvPr/>
        </p:nvSpPr>
        <p:spPr>
          <a:xfrm>
            <a:off x="490220" y="3175635"/>
            <a:ext cx="2599055" cy="1919883"/>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Agentic AI extends its capabilities through callable tools like code interpreters, web search, and robotic arms, allowing it to perform a wide range of tasks.</a:t>
            </a:r>
            <a:endParaRPr lang="en-US" sz="1600" dirty="0"/>
          </a:p>
        </p:txBody>
      </p:sp>
      <p:sp>
        <p:nvSpPr>
          <p:cNvPr id="15" name="Shape 10"/>
          <p:cNvSpPr/>
          <p:nvPr/>
        </p:nvSpPr>
        <p:spPr>
          <a:xfrm>
            <a:off x="589826" y="1783923"/>
            <a:ext cx="652471" cy="525850"/>
          </a:xfrm>
          <a:prstGeom prst="rect">
            <a:avLst/>
          </a:prstGeom>
          <a:solidFill>
            <a:srgbClr val="000000">
              <a:alpha val="0"/>
            </a:srgbClr>
          </a:solidFill>
          <a:ln/>
        </p:spPr>
      </p:sp>
      <p:sp>
        <p:nvSpPr>
          <p:cNvPr id="16" name="Text 11"/>
          <p:cNvSpPr/>
          <p:nvPr/>
        </p:nvSpPr>
        <p:spPr>
          <a:xfrm>
            <a:off x="589826" y="1783923"/>
            <a:ext cx="652471" cy="525850"/>
          </a:xfrm>
          <a:prstGeom prst="rect">
            <a:avLst/>
          </a:prstGeom>
          <a:noFill/>
          <a:ln/>
        </p:spPr>
        <p:txBody>
          <a:bodyPr wrap="square" lIns="0" tIns="0" rIns="0" bIns="0" rtlCol="0" anchor="t"/>
          <a:lstStyle/>
          <a:p>
            <a:pPr algn="l" indent="0" marL="0">
              <a:lnSpc>
                <a:spcPct val="110000"/>
              </a:lnSpc>
              <a:buNone/>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7" name="Text 12"/>
          <p:cNvSpPr/>
          <p:nvPr/>
        </p:nvSpPr>
        <p:spPr>
          <a:xfrm>
            <a:off x="3412490" y="2395220"/>
            <a:ext cx="2630805" cy="574675"/>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Unified Tool-Schema Registry</a:t>
            </a:r>
            <a:endParaRPr lang="en-US" sz="1600" dirty="0"/>
          </a:p>
        </p:txBody>
      </p:sp>
      <p:sp>
        <p:nvSpPr>
          <p:cNvPr id="18" name="Text 13"/>
          <p:cNvSpPr/>
          <p:nvPr/>
        </p:nvSpPr>
        <p:spPr>
          <a:xfrm>
            <a:off x="3314700" y="3175635"/>
            <a:ext cx="2618105" cy="1599803"/>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A unified registry manages tool schemas, ensuring that the system can dynamically select and compose multi-step workflows as needed.</a:t>
            </a:r>
            <a:endParaRPr lang="en-US" sz="1600" dirty="0"/>
          </a:p>
        </p:txBody>
      </p:sp>
      <p:sp>
        <p:nvSpPr>
          <p:cNvPr id="19" name="Shape 14"/>
          <p:cNvSpPr/>
          <p:nvPr/>
        </p:nvSpPr>
        <p:spPr>
          <a:xfrm>
            <a:off x="3414158" y="1783923"/>
            <a:ext cx="652471" cy="525850"/>
          </a:xfrm>
          <a:prstGeom prst="rect">
            <a:avLst/>
          </a:prstGeom>
          <a:solidFill>
            <a:srgbClr val="000000">
              <a:alpha val="0"/>
            </a:srgbClr>
          </a:solidFill>
          <a:ln/>
        </p:spPr>
      </p:sp>
      <p:sp>
        <p:nvSpPr>
          <p:cNvPr id="20" name="Text 15"/>
          <p:cNvSpPr/>
          <p:nvPr/>
        </p:nvSpPr>
        <p:spPr>
          <a:xfrm>
            <a:off x="3414158" y="1783923"/>
            <a:ext cx="652471" cy="525850"/>
          </a:xfrm>
          <a:prstGeom prst="rect">
            <a:avLst/>
          </a:prstGeom>
          <a:noFill/>
          <a:ln/>
        </p:spPr>
        <p:txBody>
          <a:bodyPr wrap="square" lIns="0" tIns="0" rIns="0" bIns="0" rtlCol="0" anchor="t"/>
          <a:lstStyle/>
          <a:p>
            <a:pPr algn="l" indent="0" marL="0">
              <a:lnSpc>
                <a:spcPct val="110000"/>
              </a:lnSpc>
              <a:buNone/>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21" name="Text 16"/>
          <p:cNvSpPr/>
          <p:nvPr/>
        </p:nvSpPr>
        <p:spPr>
          <a:xfrm>
            <a:off x="6247765" y="2395220"/>
            <a:ext cx="263080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Failure Handling</a:t>
            </a:r>
            <a:endParaRPr lang="en-US" sz="1600" dirty="0"/>
          </a:p>
        </p:txBody>
      </p:sp>
      <p:sp>
        <p:nvSpPr>
          <p:cNvPr id="22" name="Text 17"/>
          <p:cNvSpPr/>
          <p:nvPr/>
        </p:nvSpPr>
        <p:spPr>
          <a:xfrm>
            <a:off x="6149975" y="3175635"/>
            <a:ext cx="2630805" cy="1919883"/>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The system includes mechanisms to handle tool failures gracefully, ensuring robust operation even when individual tools are unavailable.</a:t>
            </a:r>
            <a:endParaRPr lang="en-US" sz="1600" dirty="0"/>
          </a:p>
        </p:txBody>
      </p:sp>
      <p:sp>
        <p:nvSpPr>
          <p:cNvPr id="23" name="Shape 18"/>
          <p:cNvSpPr/>
          <p:nvPr/>
        </p:nvSpPr>
        <p:spPr>
          <a:xfrm>
            <a:off x="6249615" y="1783923"/>
            <a:ext cx="652471" cy="525850"/>
          </a:xfrm>
          <a:prstGeom prst="rect">
            <a:avLst/>
          </a:prstGeom>
          <a:solidFill>
            <a:srgbClr val="000000">
              <a:alpha val="0"/>
            </a:srgbClr>
          </a:solidFill>
          <a:ln/>
        </p:spPr>
      </p:sp>
      <p:sp>
        <p:nvSpPr>
          <p:cNvPr id="24" name="Text 19"/>
          <p:cNvSpPr/>
          <p:nvPr/>
        </p:nvSpPr>
        <p:spPr>
          <a:xfrm>
            <a:off x="6249615" y="1783923"/>
            <a:ext cx="652471" cy="525850"/>
          </a:xfrm>
          <a:prstGeom prst="rect">
            <a:avLst/>
          </a:prstGeom>
          <a:noFill/>
          <a:ln/>
        </p:spPr>
        <p:txBody>
          <a:bodyPr wrap="square" lIns="0" tIns="0" rIns="0" bIns="0" rtlCol="0" anchor="t"/>
          <a:lstStyle/>
          <a:p>
            <a:pPr algn="l" indent="0" marL="0">
              <a:lnSpc>
                <a:spcPct val="110000"/>
              </a:lnSpc>
              <a:buNone/>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25" name="Text 20"/>
          <p:cNvSpPr/>
          <p:nvPr/>
        </p:nvSpPr>
        <p:spPr>
          <a:xfrm>
            <a:off x="9176385" y="2395220"/>
            <a:ext cx="263080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Rate and Safety Limits</a:t>
            </a:r>
            <a:endParaRPr lang="en-US" sz="1600" dirty="0"/>
          </a:p>
        </p:txBody>
      </p:sp>
      <p:sp>
        <p:nvSpPr>
          <p:cNvPr id="26" name="Shape 21"/>
          <p:cNvSpPr/>
          <p:nvPr/>
        </p:nvSpPr>
        <p:spPr>
          <a:xfrm>
            <a:off x="9178235" y="1783923"/>
            <a:ext cx="652471" cy="525850"/>
          </a:xfrm>
          <a:prstGeom prst="rect">
            <a:avLst/>
          </a:prstGeom>
          <a:solidFill>
            <a:srgbClr val="000000">
              <a:alpha val="0"/>
            </a:srgbClr>
          </a:solidFill>
          <a:ln/>
        </p:spPr>
      </p:sp>
      <p:sp>
        <p:nvSpPr>
          <p:cNvPr id="27" name="Text 22"/>
          <p:cNvSpPr/>
          <p:nvPr/>
        </p:nvSpPr>
        <p:spPr>
          <a:xfrm>
            <a:off x="9178235" y="1783923"/>
            <a:ext cx="652471" cy="525850"/>
          </a:xfrm>
          <a:prstGeom prst="rect">
            <a:avLst/>
          </a:prstGeom>
          <a:noFill/>
          <a:ln/>
        </p:spPr>
        <p:txBody>
          <a:bodyPr wrap="square" lIns="0" tIns="0" rIns="0" bIns="0" rtlCol="0" anchor="t"/>
          <a:lstStyle/>
          <a:p>
            <a:pPr algn="l" indent="0" marL="0">
              <a:lnSpc>
                <a:spcPct val="110000"/>
              </a:lnSpc>
              <a:buNone/>
            </a:pPr>
            <a:r>
              <a:rPr lang="en-US" sz="3200" dirty="0">
                <a:solidFill>
                  <a:srgbClr val="FFFFFF"/>
                </a:solidFill>
                <a:latin typeface="MiSans" pitchFamily="34" charset="0"/>
                <a:ea typeface="MiSans" pitchFamily="34" charset="-122"/>
                <a:cs typeface="MiSans" pitchFamily="34" charset="-120"/>
              </a:rPr>
              <a:t>04</a:t>
            </a:r>
            <a:endParaRPr lang="en-US" sz="1600" dirty="0"/>
          </a:p>
        </p:txBody>
      </p:sp>
      <p:sp>
        <p:nvSpPr>
          <p:cNvPr id="28" name="Text 23"/>
          <p:cNvSpPr/>
          <p:nvPr/>
        </p:nvSpPr>
        <p:spPr>
          <a:xfrm>
            <a:off x="490145" y="601201"/>
            <a:ext cx="8152877" cy="833184"/>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Tool Use &amp; API Orchestra</a:t>
            </a:r>
            <a:endParaRPr lang="en-US" sz="1600" dirty="0"/>
          </a:p>
        </p:txBody>
      </p:sp>
      <p:sp>
        <p:nvSpPr>
          <p:cNvPr id="29" name="Text 24"/>
          <p:cNvSpPr/>
          <p:nvPr/>
        </p:nvSpPr>
        <p:spPr>
          <a:xfrm>
            <a:off x="9084310" y="3152775"/>
            <a:ext cx="2630805" cy="1599803"/>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000000"/>
                </a:solidFill>
                <a:latin typeface="MiSans" pitchFamily="34" charset="0"/>
                <a:ea typeface="MiSans" pitchFamily="34" charset="-122"/>
                <a:cs typeface="MiSans" pitchFamily="34" charset="-120"/>
              </a:rPr>
              <a:t>Rate and safety limits are enforced to prevent overuse and ensure that tool interactions remain within safe parameters.</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Training Paradigms</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03</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3g.jpg">    </p:cNvPr>
          <p:cNvPicPr>
            <a:picLocks noChangeAspect="1"/>
          </p:cNvPicPr>
          <p:nvPr/>
        </p:nvPicPr>
        <p:blipFill>
          <a:blip r:embed="rId1"/>
          <a:stretch>
            <a:fillRect/>
          </a:stretch>
        </p:blipFill>
        <p:spPr>
          <a:xfrm>
            <a:off x="-1041" y="0"/>
            <a:ext cx="12192000" cy="6864626"/>
          </a:xfrm>
          <a:prstGeom prst="rect">
            <a:avLst/>
          </a:prstGeom>
        </p:spPr>
      </p:pic>
      <p:pic>
        <p:nvPicPr>
          <p:cNvPr id="3" name="Image 1" descr="https://kimi-img.moonshot.cn/pub/slides/slides_tmpl/image/25-09-02-14:58:58-d2r9bche3tpg8rchv3p0.jpg">    </p:cNvPr>
          <p:cNvPicPr>
            <a:picLocks noChangeAspect="1"/>
          </p:cNvPicPr>
          <p:nvPr/>
        </p:nvPicPr>
        <p:blipFill>
          <a:blip r:embed="rId2"/>
          <a:srcRect l="2053" r="2053" t="0" b="0"/>
          <a:stretch/>
        </p:blipFill>
        <p:spPr>
          <a:xfrm>
            <a:off x="-368946" y="-475463"/>
            <a:ext cx="13015728" cy="7644359"/>
          </a:xfrm>
          <a:prstGeom prst="rect">
            <a:avLst/>
          </a:prstGeom>
        </p:spPr>
      </p:pic>
      <p:pic>
        <p:nvPicPr>
          <p:cNvPr id="4" name="Image 2" descr="https://kimi-img.moonshot.cn/pub/slides/slides_tmpl/image/25-09-02-14:58:57-d2r9bc9e3tpg8rchv3lg.png">    </p:cNvPr>
          <p:cNvPicPr>
            <a:picLocks noChangeAspect="1"/>
          </p:cNvPicPr>
          <p:nvPr/>
        </p:nvPicPr>
        <p:blipFill>
          <a:blip r:embed="rId3">
            <a:alphaModFix amt="67000"/>
          </a:blip>
          <a:srcRect l="87" r="87" t="0" b="0"/>
          <a:stretch/>
        </p:blipFill>
        <p:spPr>
          <a:xfrm>
            <a:off x="-368935" y="-328295"/>
            <a:ext cx="5752465" cy="7325995"/>
          </a:xfrm>
          <a:prstGeom prst="rect">
            <a:avLst/>
          </a:prstGeom>
        </p:spPr>
      </p:pic>
      <p:sp>
        <p:nvSpPr>
          <p:cNvPr id="5" name="Text 0"/>
          <p:cNvSpPr/>
          <p:nvPr/>
        </p:nvSpPr>
        <p:spPr>
          <a:xfrm>
            <a:off x="934263" y="479263"/>
            <a:ext cx="3049055" cy="606887"/>
          </a:xfrm>
          <a:prstGeom prst="rect">
            <a:avLst/>
          </a:prstGeom>
          <a:noFill/>
          <a:ln/>
        </p:spPr>
        <p:txBody>
          <a:bodyPr wrap="square" lIns="91440" tIns="45720" rIns="91440" bIns="45720" rtlCol="0" anchor="ctr"/>
          <a:lstStyle/>
          <a:p>
            <a:pPr algn="l" indent="0" marL="0">
              <a:lnSpc>
                <a:spcPct val="90000"/>
              </a:lnSpc>
              <a:buNone/>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6" name="Text 1"/>
          <p:cNvSpPr/>
          <p:nvPr/>
        </p:nvSpPr>
        <p:spPr>
          <a:xfrm>
            <a:off x="5457190" y="563880"/>
            <a:ext cx="5688330"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Environment Interaction</a:t>
            </a:r>
            <a:endParaRPr lang="en-US" sz="1600" dirty="0"/>
          </a:p>
        </p:txBody>
      </p:sp>
      <p:sp>
        <p:nvSpPr>
          <p:cNvPr id="7" name="Text 2"/>
          <p:cNvSpPr/>
          <p:nvPr/>
        </p:nvSpPr>
        <p:spPr>
          <a:xfrm>
            <a:off x="5366385" y="963930"/>
            <a:ext cx="6737985" cy="454025"/>
          </a:xfrm>
          <a:prstGeom prst="rect">
            <a:avLst/>
          </a:prstGeom>
          <a:noFill/>
          <a:ln/>
        </p:spPr>
        <p:txBody>
          <a:bodyPr wrap="square" lIns="91440" tIns="45720" rIns="91440" bIns="45720" rtlCol="0" anchor="t">
            <a:spAutoFit/>
          </a:bodyPr>
          <a:lstStyle/>
          <a:p>
            <a:pPr algn="l" indent="0" marL="0">
              <a:lnSpc>
                <a:spcPct val="100000"/>
              </a:lnSpc>
              <a:buNone/>
            </a:pPr>
            <a:r>
              <a:rPr lang="en-US" sz="1400" dirty="0">
                <a:solidFill>
                  <a:srgbClr val="FFFFFF"/>
                </a:solidFill>
                <a:latin typeface="MiSans" pitchFamily="34" charset="0"/>
                <a:ea typeface="MiSans" pitchFamily="34" charset="-122"/>
                <a:cs typeface="MiSans" pitchFamily="34" charset="-120"/>
              </a:rPr>
              <a:t>Agents learn by interacting with an environment that provides scalar rewards, guiding them to optimize their actions for maximum cumulative reward.</a:t>
            </a:r>
            <a:endParaRPr lang="en-US" sz="1600" dirty="0"/>
          </a:p>
        </p:txBody>
      </p:sp>
      <p:sp>
        <p:nvSpPr>
          <p:cNvPr id="8" name="Text 3"/>
          <p:cNvSpPr/>
          <p:nvPr/>
        </p:nvSpPr>
        <p:spPr>
          <a:xfrm>
            <a:off x="5927725" y="2625090"/>
            <a:ext cx="5688330"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Policy-Gradient Methods</a:t>
            </a:r>
            <a:endParaRPr lang="en-US" sz="1600" dirty="0"/>
          </a:p>
        </p:txBody>
      </p:sp>
      <p:sp>
        <p:nvSpPr>
          <p:cNvPr id="9" name="Text 4"/>
          <p:cNvSpPr/>
          <p:nvPr/>
        </p:nvSpPr>
        <p:spPr>
          <a:xfrm>
            <a:off x="5836285" y="3020060"/>
            <a:ext cx="6292215" cy="692150"/>
          </a:xfrm>
          <a:prstGeom prst="rect">
            <a:avLst/>
          </a:prstGeom>
          <a:noFill/>
          <a:ln/>
        </p:spPr>
        <p:txBody>
          <a:bodyPr wrap="square" lIns="91440" tIns="45720" rIns="91440" bIns="45720" rtlCol="0" anchor="t">
            <a:spAutoFit/>
          </a:bodyPr>
          <a:lstStyle/>
          <a:p>
            <a:pPr algn="l" indent="0" marL="0">
              <a:lnSpc>
                <a:spcPct val="100000"/>
              </a:lnSpc>
              <a:buNone/>
            </a:pPr>
            <a:r>
              <a:rPr lang="en-US" sz="1400" dirty="0">
                <a:solidFill>
                  <a:srgbClr val="FFFFFF"/>
                </a:solidFill>
                <a:latin typeface="MiSans" pitchFamily="34" charset="0"/>
                <a:ea typeface="MiSans" pitchFamily="34" charset="-122"/>
                <a:cs typeface="MiSans" pitchFamily="34" charset="-120"/>
              </a:rPr>
              <a:t>Policy-gradient methods directly optimize action probabilities, making them well-suited for complex environments where direct policy updates are more effective.</a:t>
            </a:r>
            <a:endParaRPr lang="en-US" sz="1600" dirty="0"/>
          </a:p>
        </p:txBody>
      </p:sp>
      <p:sp>
        <p:nvSpPr>
          <p:cNvPr id="10" name="Text 5"/>
          <p:cNvSpPr/>
          <p:nvPr/>
        </p:nvSpPr>
        <p:spPr>
          <a:xfrm>
            <a:off x="5547995" y="4669155"/>
            <a:ext cx="5688330"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Exploration Bonuses</a:t>
            </a:r>
            <a:endParaRPr lang="en-US" sz="1600" dirty="0"/>
          </a:p>
        </p:txBody>
      </p:sp>
      <p:sp>
        <p:nvSpPr>
          <p:cNvPr id="11" name="Text 6"/>
          <p:cNvSpPr/>
          <p:nvPr/>
        </p:nvSpPr>
        <p:spPr>
          <a:xfrm>
            <a:off x="5457190" y="5078095"/>
            <a:ext cx="6515735" cy="454025"/>
          </a:xfrm>
          <a:prstGeom prst="rect">
            <a:avLst/>
          </a:prstGeom>
          <a:noFill/>
          <a:ln/>
        </p:spPr>
        <p:txBody>
          <a:bodyPr wrap="square" lIns="91440" tIns="45720" rIns="91440" bIns="45720" rtlCol="0" anchor="t">
            <a:spAutoFit/>
          </a:bodyPr>
          <a:lstStyle/>
          <a:p>
            <a:pPr algn="l" indent="0" marL="0">
              <a:lnSpc>
                <a:spcPct val="100000"/>
              </a:lnSpc>
              <a:buNone/>
            </a:pPr>
            <a:r>
              <a:rPr lang="en-US" sz="1400" dirty="0">
                <a:solidFill>
                  <a:srgbClr val="FFFFFF"/>
                </a:solidFill>
                <a:latin typeface="MiSans" pitchFamily="34" charset="0"/>
                <a:ea typeface="MiSans" pitchFamily="34" charset="-122"/>
                <a:cs typeface="MiSans" pitchFamily="34" charset="-120"/>
              </a:rPr>
              <a:t>Exploration bonuses encourage agents to explore novel actions, helping them escape local optima and discover more efficient strategies.</a:t>
            </a:r>
            <a:endParaRPr lang="en-US" sz="1600" dirty="0"/>
          </a:p>
        </p:txBody>
      </p:sp>
      <p:pic>
        <p:nvPicPr>
          <p:cNvPr id="12" name="Image 3" descr="https://kimi-img.moonshot.cn/pub/slides/slides_tmpl/image/25-09-02-14:58:55-d2r9bbpe3tpg8rchv3i0.png">    </p:cNvPr>
          <p:cNvPicPr>
            <a:picLocks noChangeAspect="1"/>
          </p:cNvPicPr>
          <p:nvPr/>
        </p:nvPicPr>
        <p:blipFill>
          <a:blip r:embed="rId4"/>
          <a:stretch>
            <a:fillRect/>
          </a:stretch>
        </p:blipFill>
        <p:spPr>
          <a:xfrm>
            <a:off x="4511040" y="905510"/>
            <a:ext cx="637540" cy="637540"/>
          </a:xfrm>
          <a:prstGeom prst="rect">
            <a:avLst/>
          </a:prstGeom>
        </p:spPr>
      </p:pic>
      <p:sp>
        <p:nvSpPr>
          <p:cNvPr id="13" name="Shape 7"/>
          <p:cNvSpPr/>
          <p:nvPr/>
        </p:nvSpPr>
        <p:spPr>
          <a:xfrm>
            <a:off x="4593273" y="1014730"/>
            <a:ext cx="473075" cy="409575"/>
          </a:xfrm>
          <a:prstGeom prst="rect">
            <a:avLst/>
          </a:prstGeom>
          <a:solidFill>
            <a:srgbClr val="000000">
              <a:alpha val="0"/>
            </a:srgbClr>
          </a:solidFill>
          <a:ln/>
        </p:spPr>
      </p:sp>
      <p:sp>
        <p:nvSpPr>
          <p:cNvPr id="14" name="Text 8"/>
          <p:cNvSpPr/>
          <p:nvPr/>
        </p:nvSpPr>
        <p:spPr>
          <a:xfrm>
            <a:off x="4593273" y="1014730"/>
            <a:ext cx="473075" cy="40957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01</a:t>
            </a:r>
            <a:endParaRPr lang="en-US" sz="1600" dirty="0"/>
          </a:p>
        </p:txBody>
      </p:sp>
      <p:pic>
        <p:nvPicPr>
          <p:cNvPr id="15" name="Image 4" descr="https://kimi-img.moonshot.cn/pub/slides/slides_tmpl/image/25-09-02-14:58:55-d2r9bbpe3tpg8rchv3i0.png">    </p:cNvPr>
          <p:cNvPicPr>
            <a:picLocks noChangeAspect="1"/>
          </p:cNvPicPr>
          <p:nvPr/>
        </p:nvPicPr>
        <p:blipFill>
          <a:blip r:embed="rId5"/>
          <a:stretch>
            <a:fillRect/>
          </a:stretch>
        </p:blipFill>
        <p:spPr>
          <a:xfrm>
            <a:off x="5041265" y="2932430"/>
            <a:ext cx="637540" cy="637540"/>
          </a:xfrm>
          <a:prstGeom prst="rect">
            <a:avLst/>
          </a:prstGeom>
        </p:spPr>
      </p:pic>
      <p:sp>
        <p:nvSpPr>
          <p:cNvPr id="16" name="Shape 9"/>
          <p:cNvSpPr/>
          <p:nvPr/>
        </p:nvSpPr>
        <p:spPr>
          <a:xfrm>
            <a:off x="5123498" y="3041650"/>
            <a:ext cx="473075" cy="409575"/>
          </a:xfrm>
          <a:prstGeom prst="rect">
            <a:avLst/>
          </a:prstGeom>
          <a:solidFill>
            <a:srgbClr val="000000">
              <a:alpha val="0"/>
            </a:srgbClr>
          </a:solidFill>
          <a:ln/>
        </p:spPr>
      </p:sp>
      <p:sp>
        <p:nvSpPr>
          <p:cNvPr id="17" name="Text 10"/>
          <p:cNvSpPr/>
          <p:nvPr/>
        </p:nvSpPr>
        <p:spPr>
          <a:xfrm>
            <a:off x="5123498" y="3041650"/>
            <a:ext cx="473075" cy="40957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02</a:t>
            </a:r>
            <a:endParaRPr lang="en-US" sz="1600" dirty="0"/>
          </a:p>
        </p:txBody>
      </p:sp>
      <p:pic>
        <p:nvPicPr>
          <p:cNvPr id="18" name="Image 5" descr="https://kimi-img.moonshot.cn/pub/slides/slides_tmpl/image/25-09-02-14:58:55-d2r9bbpe3tpg8rchv3i0.png">    </p:cNvPr>
          <p:cNvPicPr>
            <a:picLocks noChangeAspect="1"/>
          </p:cNvPicPr>
          <p:nvPr/>
        </p:nvPicPr>
        <p:blipFill>
          <a:blip r:embed="rId6"/>
          <a:stretch>
            <a:fillRect/>
          </a:stretch>
        </p:blipFill>
        <p:spPr>
          <a:xfrm>
            <a:off x="4667250" y="4585335"/>
            <a:ext cx="637540" cy="637540"/>
          </a:xfrm>
          <a:prstGeom prst="rect">
            <a:avLst/>
          </a:prstGeom>
        </p:spPr>
      </p:pic>
      <p:sp>
        <p:nvSpPr>
          <p:cNvPr id="19" name="Shape 11"/>
          <p:cNvSpPr/>
          <p:nvPr/>
        </p:nvSpPr>
        <p:spPr>
          <a:xfrm>
            <a:off x="4749483" y="4694555"/>
            <a:ext cx="473075" cy="409575"/>
          </a:xfrm>
          <a:prstGeom prst="rect">
            <a:avLst/>
          </a:prstGeom>
          <a:solidFill>
            <a:srgbClr val="000000">
              <a:alpha val="0"/>
            </a:srgbClr>
          </a:solidFill>
          <a:ln/>
        </p:spPr>
      </p:sp>
      <p:sp>
        <p:nvSpPr>
          <p:cNvPr id="20" name="Text 12"/>
          <p:cNvSpPr/>
          <p:nvPr/>
        </p:nvSpPr>
        <p:spPr>
          <a:xfrm>
            <a:off x="4749483" y="4694555"/>
            <a:ext cx="473075" cy="40957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03</a:t>
            </a:r>
            <a:endParaRPr lang="en-US" sz="1600" dirty="0"/>
          </a:p>
        </p:txBody>
      </p:sp>
      <p:sp>
        <p:nvSpPr>
          <p:cNvPr id="21" name="Text 13"/>
          <p:cNvSpPr/>
          <p:nvPr/>
        </p:nvSpPr>
        <p:spPr>
          <a:xfrm>
            <a:off x="-635" y="2625090"/>
            <a:ext cx="5268595" cy="15062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Reinforcement Learning Core</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4-d2r9bbhe3tpg8rchv3dg.jpg">    </p:cNvPr>
          <p:cNvPicPr>
            <a:picLocks noChangeAspect="1"/>
          </p:cNvPicPr>
          <p:nvPr/>
        </p:nvPicPr>
        <p:blipFill>
          <a:blip r:embed="rId1"/>
          <a:srcRect l="0" r="0" t="16" b="16"/>
          <a:stretch/>
        </p:blipFill>
        <p:spPr>
          <a:xfrm flipH="1">
            <a:off x="0" y="0"/>
            <a:ext cx="12078970" cy="6801485"/>
          </a:xfrm>
          <a:prstGeom prst="rect">
            <a:avLst/>
          </a:prstGeom>
        </p:spPr>
      </p:pic>
      <p:pic>
        <p:nvPicPr>
          <p:cNvPr id="3" name="Image 1" descr="https://kimi-img.moonshot.cn/pub/slides/slides_tmpl/image/25-09-02-14:58:52-d2r9bb1e3tpg8rchv3ag.png">    </p:cNvPr>
          <p:cNvPicPr>
            <a:picLocks noChangeAspect="1"/>
          </p:cNvPicPr>
          <p:nvPr/>
        </p:nvPicPr>
        <p:blipFill>
          <a:blip r:embed="rId2"/>
          <a:stretch>
            <a:fillRect/>
          </a:stretch>
        </p:blipFill>
        <p:spPr>
          <a:xfrm rot="5400000">
            <a:off x="6257925" y="-1711960"/>
            <a:ext cx="2129790" cy="8610600"/>
          </a:xfrm>
          <a:prstGeom prst="rect">
            <a:avLst/>
          </a:prstGeom>
        </p:spPr>
      </p:pic>
      <p:sp>
        <p:nvSpPr>
          <p:cNvPr id="4" name="Text 0"/>
          <p:cNvSpPr/>
          <p:nvPr/>
        </p:nvSpPr>
        <p:spPr>
          <a:xfrm>
            <a:off x="1566545" y="710565"/>
            <a:ext cx="10184130" cy="655955"/>
          </a:xfrm>
          <a:prstGeom prst="rect">
            <a:avLst/>
          </a:prstGeom>
          <a:noFill/>
          <a:ln/>
        </p:spPr>
        <p:txBody>
          <a:bodyPr wrap="square" lIns="91440" tIns="45720" rIns="91440" bIns="45720" rtlCol="0" anchor="t"/>
          <a:lstStyle/>
          <a:p>
            <a:pPr algn="r" indent="0" marL="0">
              <a:lnSpc>
                <a:spcPct val="100000"/>
              </a:lnSpc>
              <a:buNone/>
            </a:pPr>
            <a:r>
              <a:rPr lang="en-US" sz="3600" b="1" dirty="0">
                <a:solidFill>
                  <a:srgbClr val="FFFFFF"/>
                </a:solidFill>
                <a:latin typeface="MiSans" pitchFamily="34" charset="0"/>
                <a:ea typeface="MiSans" pitchFamily="34" charset="-122"/>
                <a:cs typeface="MiSans" pitchFamily="34" charset="-120"/>
              </a:rPr>
              <a:t>Human Feedback Integration</a:t>
            </a:r>
            <a:endParaRPr lang="en-US" sz="1600" dirty="0"/>
          </a:p>
        </p:txBody>
      </p:sp>
      <p:sp>
        <p:nvSpPr>
          <p:cNvPr id="5" name="Shape 1"/>
          <p:cNvSpPr/>
          <p:nvPr/>
        </p:nvSpPr>
        <p:spPr>
          <a:xfrm>
            <a:off x="691515" y="6181725"/>
            <a:ext cx="0" cy="125730"/>
          </a:xfrm>
          <a:prstGeom prst="line">
            <a:avLst/>
          </a:prstGeom>
          <a:noFill/>
          <a:ln w="12700">
            <a:solidFill>
              <a:srgbClr val="FFFFFF"/>
            </a:solidFill>
            <a:prstDash val="solid"/>
            <a:headEnd type="none"/>
            <a:tailEnd type="none"/>
          </a:ln>
        </p:spPr>
      </p:sp>
      <p:sp>
        <p:nvSpPr>
          <p:cNvPr id="6" name="Shape 2"/>
          <p:cNvSpPr/>
          <p:nvPr/>
        </p:nvSpPr>
        <p:spPr>
          <a:xfrm>
            <a:off x="779780" y="6181725"/>
            <a:ext cx="0" cy="125730"/>
          </a:xfrm>
          <a:prstGeom prst="line">
            <a:avLst/>
          </a:prstGeom>
          <a:noFill/>
          <a:ln w="12700">
            <a:solidFill>
              <a:srgbClr val="FFFFFF"/>
            </a:solidFill>
            <a:prstDash val="solid"/>
            <a:headEnd type="none"/>
            <a:tailEnd type="none"/>
          </a:ln>
        </p:spPr>
      </p:sp>
      <p:sp>
        <p:nvSpPr>
          <p:cNvPr id="7" name="Shape 3"/>
          <p:cNvSpPr/>
          <p:nvPr/>
        </p:nvSpPr>
        <p:spPr>
          <a:xfrm>
            <a:off x="867410" y="6134735"/>
            <a:ext cx="0" cy="220345"/>
          </a:xfrm>
          <a:prstGeom prst="line">
            <a:avLst/>
          </a:prstGeom>
          <a:noFill/>
          <a:ln w="12700">
            <a:solidFill>
              <a:srgbClr val="FFFFFF"/>
            </a:solidFill>
            <a:prstDash val="solid"/>
            <a:headEnd type="none"/>
            <a:tailEnd type="none"/>
          </a:ln>
        </p:spPr>
      </p:sp>
      <p:sp>
        <p:nvSpPr>
          <p:cNvPr id="8" name="Shape 4"/>
          <p:cNvSpPr/>
          <p:nvPr/>
        </p:nvSpPr>
        <p:spPr>
          <a:xfrm>
            <a:off x="955675" y="6181725"/>
            <a:ext cx="0" cy="125730"/>
          </a:xfrm>
          <a:prstGeom prst="line">
            <a:avLst/>
          </a:prstGeom>
          <a:noFill/>
          <a:ln w="12700">
            <a:solidFill>
              <a:srgbClr val="FFFFFF"/>
            </a:solidFill>
            <a:prstDash val="solid"/>
            <a:headEnd type="none"/>
            <a:tailEnd type="none"/>
          </a:ln>
        </p:spPr>
      </p:sp>
      <p:sp>
        <p:nvSpPr>
          <p:cNvPr id="9" name="Shape 5"/>
          <p:cNvSpPr/>
          <p:nvPr/>
        </p:nvSpPr>
        <p:spPr>
          <a:xfrm>
            <a:off x="1043940" y="6181725"/>
            <a:ext cx="0" cy="125730"/>
          </a:xfrm>
          <a:prstGeom prst="line">
            <a:avLst/>
          </a:prstGeom>
          <a:noFill/>
          <a:ln w="12700">
            <a:solidFill>
              <a:srgbClr val="FFFFFF"/>
            </a:solidFill>
            <a:prstDash val="solid"/>
            <a:headEnd type="none"/>
            <a:tailEnd type="none"/>
          </a:ln>
        </p:spPr>
      </p:sp>
      <p:sp>
        <p:nvSpPr>
          <p:cNvPr id="10" name="Text 6"/>
          <p:cNvSpPr/>
          <p:nvPr/>
        </p:nvSpPr>
        <p:spPr>
          <a:xfrm>
            <a:off x="6349365" y="1729105"/>
            <a:ext cx="5096510" cy="317500"/>
          </a:xfrm>
          <a:prstGeom prst="rect">
            <a:avLst/>
          </a:prstGeom>
          <a:noFill/>
          <a:ln/>
        </p:spPr>
        <p:txBody>
          <a:bodyPr wrap="square" lIns="0" tIns="0" rIns="0" bIns="0" rtlCol="0" anchor="t">
            <a:spAutoFit/>
          </a:bodyPr>
          <a:lstStyle/>
          <a:p>
            <a:pPr algn="r" indent="0" marL="0">
              <a:lnSpc>
                <a:spcPct val="100000"/>
              </a:lnSpc>
              <a:buNone/>
            </a:pPr>
            <a:r>
              <a:rPr lang="en-US" sz="2000" b="1" dirty="0">
                <a:solidFill>
                  <a:srgbClr val="F8D089"/>
                </a:solidFill>
                <a:latin typeface="MiSans" pitchFamily="34" charset="0"/>
                <a:ea typeface="MiSans" pitchFamily="34" charset="-122"/>
                <a:cs typeface="MiSans" pitchFamily="34" charset="-120"/>
              </a:rPr>
              <a:t>Preference Ranking</a:t>
            </a:r>
            <a:endParaRPr lang="en-US" sz="1600" dirty="0"/>
          </a:p>
        </p:txBody>
      </p:sp>
      <p:sp>
        <p:nvSpPr>
          <p:cNvPr id="11" name="Text 7"/>
          <p:cNvSpPr/>
          <p:nvPr/>
        </p:nvSpPr>
        <p:spPr>
          <a:xfrm>
            <a:off x="5515610" y="2117725"/>
            <a:ext cx="5970905" cy="95984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Human feedback through pairwise preference ranking trains a reward model that aligns agent behavior with human values, improving the interpretability of learned strategies.</a:t>
            </a:r>
            <a:endParaRPr lang="en-US" sz="1600" dirty="0"/>
          </a:p>
        </p:txBody>
      </p:sp>
      <p:pic>
        <p:nvPicPr>
          <p:cNvPr id="12" name="Image 2" descr="https://kimi-img.moonshot.cn/pub/slides/slides_tmpl/image/25-09-02-14:58:52-d2r9bb1e3tpg8rchv3ag.png">    </p:cNvPr>
          <p:cNvPicPr>
            <a:picLocks noChangeAspect="1"/>
          </p:cNvPicPr>
          <p:nvPr/>
        </p:nvPicPr>
        <p:blipFill>
          <a:blip r:embed="rId3"/>
          <a:stretch>
            <a:fillRect/>
          </a:stretch>
        </p:blipFill>
        <p:spPr>
          <a:xfrm rot="5400000">
            <a:off x="6257925" y="811530"/>
            <a:ext cx="2129790" cy="8610600"/>
          </a:xfrm>
          <a:prstGeom prst="rect">
            <a:avLst/>
          </a:prstGeom>
        </p:spPr>
      </p:pic>
      <p:sp>
        <p:nvSpPr>
          <p:cNvPr id="13" name="Text 8"/>
          <p:cNvSpPr/>
          <p:nvPr/>
        </p:nvSpPr>
        <p:spPr>
          <a:xfrm>
            <a:off x="5976620" y="4252595"/>
            <a:ext cx="5469255" cy="317500"/>
          </a:xfrm>
          <a:prstGeom prst="rect">
            <a:avLst/>
          </a:prstGeom>
          <a:noFill/>
          <a:ln/>
        </p:spPr>
        <p:txBody>
          <a:bodyPr wrap="square" lIns="0" tIns="0" rIns="0" bIns="0" rtlCol="0" anchor="t">
            <a:spAutoFit/>
          </a:bodyPr>
          <a:lstStyle/>
          <a:p>
            <a:pPr algn="r" indent="0" marL="0">
              <a:lnSpc>
                <a:spcPct val="100000"/>
              </a:lnSpc>
              <a:buNone/>
            </a:pPr>
            <a:r>
              <a:rPr lang="en-US" sz="2000" b="1" dirty="0">
                <a:solidFill>
                  <a:srgbClr val="F8D089"/>
                </a:solidFill>
                <a:latin typeface="MiSans" pitchFamily="34" charset="0"/>
                <a:ea typeface="MiSans" pitchFamily="34" charset="-122"/>
                <a:cs typeface="MiSans" pitchFamily="34" charset="-120"/>
              </a:rPr>
              <a:t>Proximal Policy Optimization</a:t>
            </a:r>
            <a:endParaRPr lang="en-US" sz="1600" dirty="0"/>
          </a:p>
        </p:txBody>
      </p:sp>
      <p:sp>
        <p:nvSpPr>
          <p:cNvPr id="14" name="Text 9"/>
          <p:cNvSpPr/>
          <p:nvPr/>
        </p:nvSpPr>
        <p:spPr>
          <a:xfrm>
            <a:off x="5615305" y="4641215"/>
            <a:ext cx="5871210" cy="95984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Proximal policy optimization keeps the agent's behavior within human-aligned regions, reducing the risk of harmful shortcuts and ensuring safer operation.</a:t>
            </a:r>
            <a:endParaRPr lang="en-US" sz="1600" dirty="0"/>
          </a:p>
        </p:txBody>
      </p:sp>
      <p:pic>
        <p:nvPicPr>
          <p:cNvPr id="15" name="Image 3" descr="https://kimi-img.moonshot.cn/pub/slides/slides_tmpl/image/25-09-02-14:58:54-d2r9bbhe3tpg8rchv3e0.png">    </p:cNvPr>
          <p:cNvPicPr>
            <a:picLocks noChangeAspect="1"/>
          </p:cNvPicPr>
          <p:nvPr/>
        </p:nvPicPr>
        <p:blipFill>
          <a:blip r:embed="rId4"/>
          <a:srcRect l="0" r="0" t="0" b="0"/>
          <a:stretch/>
        </p:blipFill>
        <p:spPr>
          <a:xfrm>
            <a:off x="684530" y="1433830"/>
            <a:ext cx="4831080" cy="48310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7" b="17"/>
          <a:stretch/>
        </p:blipFill>
        <p:spPr>
          <a:xfrm>
            <a:off x="-3179" y="-1"/>
            <a:ext cx="12194137" cy="6865829"/>
          </a:xfrm>
          <a:prstGeom prst="rect">
            <a:avLst/>
          </a:prstGeom>
        </p:spPr>
      </p:pic>
      <p:pic>
        <p:nvPicPr>
          <p:cNvPr id="3" name="Image 1" descr="https://kimi-img.moonshot.cn/pub/slides/slides_tmpl/image/25-09-02-14:58:52-d2r9bb1e3tpg8rchv3ag.png">    </p:cNvPr>
          <p:cNvPicPr>
            <a:picLocks noChangeAspect="1"/>
          </p:cNvPicPr>
          <p:nvPr/>
        </p:nvPicPr>
        <p:blipFill>
          <a:blip r:embed="rId2"/>
          <a:stretch>
            <a:fillRect/>
          </a:stretch>
        </p:blipFill>
        <p:spPr>
          <a:xfrm>
            <a:off x="8867775" y="2049780"/>
            <a:ext cx="2708910" cy="4137025"/>
          </a:xfrm>
          <a:prstGeom prst="rect">
            <a:avLst/>
          </a:prstGeom>
        </p:spPr>
      </p:pic>
      <p:pic>
        <p:nvPicPr>
          <p:cNvPr id="4" name="Image 2" descr="https://kimi-img.moonshot.cn/pub/slides/slides_tmpl/image/25-09-02-14:58:52-d2r9bb1e3tpg8rchv3ag.png">    </p:cNvPr>
          <p:cNvPicPr>
            <a:picLocks noChangeAspect="1"/>
          </p:cNvPicPr>
          <p:nvPr/>
        </p:nvPicPr>
        <p:blipFill>
          <a:blip r:embed="rId3"/>
          <a:stretch>
            <a:fillRect/>
          </a:stretch>
        </p:blipFill>
        <p:spPr>
          <a:xfrm>
            <a:off x="6041390" y="2049780"/>
            <a:ext cx="2708910" cy="4137025"/>
          </a:xfrm>
          <a:prstGeom prst="rect">
            <a:avLst/>
          </a:prstGeom>
        </p:spPr>
      </p:pic>
      <p:pic>
        <p:nvPicPr>
          <p:cNvPr id="5" name="Image 3" descr="https://kimi-img.moonshot.cn/pub/slides/slides_tmpl/image/25-09-02-14:58:52-d2r9bb1e3tpg8rchv3ag.png">    </p:cNvPr>
          <p:cNvPicPr>
            <a:picLocks noChangeAspect="1"/>
          </p:cNvPicPr>
          <p:nvPr/>
        </p:nvPicPr>
        <p:blipFill>
          <a:blip r:embed="rId4"/>
          <a:stretch>
            <a:fillRect/>
          </a:stretch>
        </p:blipFill>
        <p:spPr>
          <a:xfrm>
            <a:off x="3250565" y="2049780"/>
            <a:ext cx="2708910" cy="4137025"/>
          </a:xfrm>
          <a:prstGeom prst="rect">
            <a:avLst/>
          </a:prstGeom>
        </p:spPr>
      </p:pic>
      <p:pic>
        <p:nvPicPr>
          <p:cNvPr id="6" name="Image 4" descr="https://kimi-img.moonshot.cn/pub/slides/slides_tmpl/image/25-09-02-14:58:52-d2r9bb1e3tpg8rchv3ag.png">    </p:cNvPr>
          <p:cNvPicPr>
            <a:picLocks noChangeAspect="1"/>
          </p:cNvPicPr>
          <p:nvPr/>
        </p:nvPicPr>
        <p:blipFill>
          <a:blip r:embed="rId5"/>
          <a:stretch>
            <a:fillRect/>
          </a:stretch>
        </p:blipFill>
        <p:spPr>
          <a:xfrm>
            <a:off x="430530" y="2049780"/>
            <a:ext cx="2708910" cy="4137025"/>
          </a:xfrm>
          <a:prstGeom prst="rect">
            <a:avLst/>
          </a:prstGeom>
        </p:spPr>
      </p:pic>
      <p:sp>
        <p:nvSpPr>
          <p:cNvPr id="7" name="Shape 0"/>
          <p:cNvSpPr/>
          <p:nvPr/>
        </p:nvSpPr>
        <p:spPr>
          <a:xfrm flipH="1">
            <a:off x="11314843" y="981848"/>
            <a:ext cx="77797" cy="72000"/>
          </a:xfrm>
          <a:prstGeom prst="ellipse">
            <a:avLst/>
          </a:prstGeom>
          <a:solidFill>
            <a:srgbClr val="FFFFFF"/>
          </a:solidFill>
          <a:ln/>
        </p:spPr>
      </p:sp>
      <p:sp>
        <p:nvSpPr>
          <p:cNvPr id="8" name="Text 1"/>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2"/>
          <p:cNvSpPr/>
          <p:nvPr/>
        </p:nvSpPr>
        <p:spPr>
          <a:xfrm flipH="1">
            <a:off x="11186668" y="981848"/>
            <a:ext cx="77797" cy="72000"/>
          </a:xfrm>
          <a:prstGeom prst="ellipse">
            <a:avLst/>
          </a:prstGeom>
          <a:solidFill>
            <a:srgbClr val="FFFFFF">
              <a:alpha val="56471"/>
            </a:srgbClr>
          </a:solidFill>
          <a:ln/>
        </p:spPr>
      </p:sp>
      <p:sp>
        <p:nvSpPr>
          <p:cNvPr id="10" name="Text 3"/>
          <p:cNvSpPr/>
          <p:nvPr/>
        </p:nvSpPr>
        <p:spPr>
          <a:xfrm>
            <a:off x="1118666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4"/>
          <p:cNvSpPr/>
          <p:nvPr/>
        </p:nvSpPr>
        <p:spPr>
          <a:xfrm flipH="1">
            <a:off x="11055654" y="981848"/>
            <a:ext cx="77797" cy="72000"/>
          </a:xfrm>
          <a:prstGeom prst="ellipse">
            <a:avLst/>
          </a:prstGeom>
          <a:solidFill>
            <a:srgbClr val="FFFFFF"/>
          </a:solidFill>
          <a:ln/>
        </p:spPr>
      </p:sp>
      <p:sp>
        <p:nvSpPr>
          <p:cNvPr id="12" name="Text 5"/>
          <p:cNvSpPr/>
          <p:nvPr/>
        </p:nvSpPr>
        <p:spPr>
          <a:xfrm>
            <a:off x="1105565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6"/>
          <p:cNvSpPr/>
          <p:nvPr/>
        </p:nvSpPr>
        <p:spPr>
          <a:xfrm flipH="1">
            <a:off x="10924640" y="981848"/>
            <a:ext cx="77797" cy="72000"/>
          </a:xfrm>
          <a:prstGeom prst="ellipse">
            <a:avLst/>
          </a:prstGeom>
          <a:solidFill>
            <a:srgbClr val="FFFFFF">
              <a:alpha val="56471"/>
            </a:srgbClr>
          </a:solidFill>
          <a:ln/>
        </p:spPr>
      </p:sp>
      <p:sp>
        <p:nvSpPr>
          <p:cNvPr id="14" name="Text 7"/>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Text 8"/>
          <p:cNvSpPr/>
          <p:nvPr/>
        </p:nvSpPr>
        <p:spPr>
          <a:xfrm>
            <a:off x="820834" y="2505307"/>
            <a:ext cx="2087245" cy="574675"/>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Self-Generated Curricula</a:t>
            </a:r>
            <a:endParaRPr lang="en-US" sz="1600" dirty="0"/>
          </a:p>
        </p:txBody>
      </p:sp>
      <p:sp>
        <p:nvSpPr>
          <p:cNvPr id="16" name="Text 9"/>
          <p:cNvSpPr/>
          <p:nvPr/>
        </p:nvSpPr>
        <p:spPr>
          <a:xfrm>
            <a:off x="680127" y="3077651"/>
            <a:ext cx="2329778" cy="2239764"/>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Agents generate their own training curricula by competing or cooperating with past checkpoints, rapidly discovering super-human strategies through self-play.</a:t>
            </a:r>
            <a:endParaRPr lang="en-US" sz="1600" dirty="0"/>
          </a:p>
        </p:txBody>
      </p:sp>
      <p:sp>
        <p:nvSpPr>
          <p:cNvPr id="17" name="Text 10"/>
          <p:cNvSpPr/>
          <p:nvPr/>
        </p:nvSpPr>
        <p:spPr>
          <a:xfrm>
            <a:off x="3657774" y="2505307"/>
            <a:ext cx="208724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Meta-Learning</a:t>
            </a:r>
            <a:endParaRPr lang="en-US" sz="1600" dirty="0"/>
          </a:p>
        </p:txBody>
      </p:sp>
      <p:sp>
        <p:nvSpPr>
          <p:cNvPr id="18" name="Text 11"/>
          <p:cNvSpPr/>
          <p:nvPr/>
        </p:nvSpPr>
        <p:spPr>
          <a:xfrm>
            <a:off x="3517067" y="3077651"/>
            <a:ext cx="2329778" cy="2239764"/>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Meta-learning initializes policies that adapt to new tasks in few shots, enabling agents to quickly adjust to changing environments and new challenges.</a:t>
            </a:r>
            <a:endParaRPr lang="en-US" sz="1600" dirty="0"/>
          </a:p>
        </p:txBody>
      </p:sp>
      <p:sp>
        <p:nvSpPr>
          <p:cNvPr id="19" name="Text 12"/>
          <p:cNvSpPr/>
          <p:nvPr/>
        </p:nvSpPr>
        <p:spPr>
          <a:xfrm>
            <a:off x="6451614" y="2505307"/>
            <a:ext cx="2087245" cy="574675"/>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Open-World Deployment</a:t>
            </a:r>
            <a:endParaRPr lang="en-US" sz="1600" dirty="0"/>
          </a:p>
        </p:txBody>
      </p:sp>
      <p:sp>
        <p:nvSpPr>
          <p:cNvPr id="20" name="Text 13"/>
          <p:cNvSpPr/>
          <p:nvPr/>
        </p:nvSpPr>
        <p:spPr>
          <a:xfrm>
            <a:off x="6310907" y="3077651"/>
            <a:ext cx="2329778" cy="2239764"/>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These techniques are crucial for open-world deployment, where rules and conditions are constantly shifting, requiring flexible and adaptive agents.</a:t>
            </a:r>
            <a:endParaRPr lang="en-US" sz="1600" dirty="0"/>
          </a:p>
        </p:txBody>
      </p:sp>
      <p:sp>
        <p:nvSpPr>
          <p:cNvPr id="21" name="Text 14"/>
          <p:cNvSpPr/>
          <p:nvPr/>
        </p:nvSpPr>
        <p:spPr>
          <a:xfrm>
            <a:off x="9250287" y="2505307"/>
            <a:ext cx="2087245" cy="574675"/>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Reducing Overfitting</a:t>
            </a:r>
            <a:endParaRPr lang="en-US" sz="1600" dirty="0"/>
          </a:p>
        </p:txBody>
      </p:sp>
      <p:sp>
        <p:nvSpPr>
          <p:cNvPr id="22" name="Text 15"/>
          <p:cNvSpPr/>
          <p:nvPr/>
        </p:nvSpPr>
        <p:spPr>
          <a:xfrm>
            <a:off x="9109580" y="3077651"/>
            <a:ext cx="2329778" cy="2239764"/>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By continuously generating new training scenarios, self-play and meta-learning reduce overfitting and improve generalization across diverse tasks.</a:t>
            </a:r>
            <a:endParaRPr lang="en-US" sz="1600" dirty="0"/>
          </a:p>
        </p:txBody>
      </p:sp>
      <p:sp>
        <p:nvSpPr>
          <p:cNvPr id="23" name="Text 16"/>
          <p:cNvSpPr/>
          <p:nvPr/>
        </p:nvSpPr>
        <p:spPr>
          <a:xfrm>
            <a:off x="542215" y="759951"/>
            <a:ext cx="8152877" cy="833184"/>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Self-Play &amp; Meta-Learning</a:t>
            </a:r>
            <a:endParaRPr lang="en-US" sz="1600" dirty="0"/>
          </a:p>
        </p:txBody>
      </p:sp>
      <p:pic>
        <p:nvPicPr>
          <p:cNvPr id="24" name="Image 5" descr="https://kimi-img.moonshot.cn/pub/slides/slides_tmpl/image/25-09-02-14:58:58-d2r9bche3tpg8rchv3og.png">    </p:cNvPr>
          <p:cNvPicPr>
            <a:picLocks noChangeAspect="1"/>
          </p:cNvPicPr>
          <p:nvPr/>
        </p:nvPicPr>
        <p:blipFill>
          <a:blip r:embed="rId6"/>
          <a:stretch>
            <a:fillRect/>
          </a:stretch>
        </p:blipFill>
        <p:spPr>
          <a:xfrm>
            <a:off x="1550353" y="1743710"/>
            <a:ext cx="637540" cy="619125"/>
          </a:xfrm>
          <a:prstGeom prst="rect">
            <a:avLst/>
          </a:prstGeom>
        </p:spPr>
      </p:pic>
      <p:sp>
        <p:nvSpPr>
          <p:cNvPr id="25" name="Shape 17"/>
          <p:cNvSpPr/>
          <p:nvPr/>
        </p:nvSpPr>
        <p:spPr>
          <a:xfrm>
            <a:off x="1632585" y="1845945"/>
            <a:ext cx="473075" cy="398145"/>
          </a:xfrm>
          <a:prstGeom prst="rect">
            <a:avLst/>
          </a:prstGeom>
          <a:solidFill>
            <a:srgbClr val="000000">
              <a:alpha val="0"/>
            </a:srgbClr>
          </a:solidFill>
          <a:ln/>
        </p:spPr>
      </p:sp>
      <p:sp>
        <p:nvSpPr>
          <p:cNvPr id="26" name="Text 18"/>
          <p:cNvSpPr/>
          <p:nvPr/>
        </p:nvSpPr>
        <p:spPr>
          <a:xfrm>
            <a:off x="1632585" y="1845945"/>
            <a:ext cx="473075" cy="39814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01</a:t>
            </a:r>
            <a:endParaRPr lang="en-US" sz="1600" dirty="0"/>
          </a:p>
        </p:txBody>
      </p:sp>
      <p:pic>
        <p:nvPicPr>
          <p:cNvPr id="27" name="Image 6" descr="https://kimi-img.moonshot.cn/pub/slides/slides_tmpl/image/25-09-02-14:58:58-d2r9bche3tpg8rchv3og.png">    </p:cNvPr>
          <p:cNvPicPr>
            <a:picLocks noChangeAspect="1"/>
          </p:cNvPicPr>
          <p:nvPr/>
        </p:nvPicPr>
        <p:blipFill>
          <a:blip r:embed="rId7"/>
          <a:stretch>
            <a:fillRect/>
          </a:stretch>
        </p:blipFill>
        <p:spPr>
          <a:xfrm>
            <a:off x="4370388" y="1743710"/>
            <a:ext cx="637540" cy="619125"/>
          </a:xfrm>
          <a:prstGeom prst="rect">
            <a:avLst/>
          </a:prstGeom>
        </p:spPr>
      </p:pic>
      <p:sp>
        <p:nvSpPr>
          <p:cNvPr id="28" name="Shape 19"/>
          <p:cNvSpPr/>
          <p:nvPr/>
        </p:nvSpPr>
        <p:spPr>
          <a:xfrm>
            <a:off x="4452620" y="1845945"/>
            <a:ext cx="473075" cy="398145"/>
          </a:xfrm>
          <a:prstGeom prst="rect">
            <a:avLst/>
          </a:prstGeom>
          <a:solidFill>
            <a:srgbClr val="000000">
              <a:alpha val="0"/>
            </a:srgbClr>
          </a:solidFill>
          <a:ln/>
        </p:spPr>
      </p:sp>
      <p:sp>
        <p:nvSpPr>
          <p:cNvPr id="29" name="Text 20"/>
          <p:cNvSpPr/>
          <p:nvPr/>
        </p:nvSpPr>
        <p:spPr>
          <a:xfrm>
            <a:off x="4452620" y="1845945"/>
            <a:ext cx="473075" cy="39814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02</a:t>
            </a:r>
            <a:endParaRPr lang="en-US" sz="1600" dirty="0"/>
          </a:p>
        </p:txBody>
      </p:sp>
      <p:pic>
        <p:nvPicPr>
          <p:cNvPr id="30" name="Image 7" descr="https://kimi-img.moonshot.cn/pub/slides/slides_tmpl/image/25-09-02-14:58:58-d2r9bche3tpg8rchv3og.png">    </p:cNvPr>
          <p:cNvPicPr>
            <a:picLocks noChangeAspect="1"/>
          </p:cNvPicPr>
          <p:nvPr/>
        </p:nvPicPr>
        <p:blipFill>
          <a:blip r:embed="rId8"/>
          <a:stretch>
            <a:fillRect/>
          </a:stretch>
        </p:blipFill>
        <p:spPr>
          <a:xfrm>
            <a:off x="7161213" y="1743710"/>
            <a:ext cx="637540" cy="619125"/>
          </a:xfrm>
          <a:prstGeom prst="rect">
            <a:avLst/>
          </a:prstGeom>
        </p:spPr>
      </p:pic>
      <p:sp>
        <p:nvSpPr>
          <p:cNvPr id="31" name="Shape 21"/>
          <p:cNvSpPr/>
          <p:nvPr/>
        </p:nvSpPr>
        <p:spPr>
          <a:xfrm>
            <a:off x="7243445" y="1845945"/>
            <a:ext cx="473075" cy="398145"/>
          </a:xfrm>
          <a:prstGeom prst="rect">
            <a:avLst/>
          </a:prstGeom>
          <a:solidFill>
            <a:srgbClr val="000000">
              <a:alpha val="0"/>
            </a:srgbClr>
          </a:solidFill>
          <a:ln/>
        </p:spPr>
      </p:sp>
      <p:sp>
        <p:nvSpPr>
          <p:cNvPr id="32" name="Text 22"/>
          <p:cNvSpPr/>
          <p:nvPr/>
        </p:nvSpPr>
        <p:spPr>
          <a:xfrm>
            <a:off x="7243445" y="1845945"/>
            <a:ext cx="473075" cy="39814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03</a:t>
            </a:r>
            <a:endParaRPr lang="en-US" sz="1600" dirty="0"/>
          </a:p>
        </p:txBody>
      </p:sp>
      <p:pic>
        <p:nvPicPr>
          <p:cNvPr id="33" name="Image 8" descr="https://kimi-img.moonshot.cn/pub/slides/slides_tmpl/image/25-09-02-14:58:58-d2r9bche3tpg8rchv3og.png">    </p:cNvPr>
          <p:cNvPicPr>
            <a:picLocks noChangeAspect="1"/>
          </p:cNvPicPr>
          <p:nvPr/>
        </p:nvPicPr>
        <p:blipFill>
          <a:blip r:embed="rId9"/>
          <a:stretch>
            <a:fillRect/>
          </a:stretch>
        </p:blipFill>
        <p:spPr>
          <a:xfrm>
            <a:off x="9987598" y="1743710"/>
            <a:ext cx="637540" cy="619125"/>
          </a:xfrm>
          <a:prstGeom prst="rect">
            <a:avLst/>
          </a:prstGeom>
        </p:spPr>
      </p:pic>
      <p:sp>
        <p:nvSpPr>
          <p:cNvPr id="34" name="Shape 23"/>
          <p:cNvSpPr/>
          <p:nvPr/>
        </p:nvSpPr>
        <p:spPr>
          <a:xfrm>
            <a:off x="10069830" y="1845945"/>
            <a:ext cx="473075" cy="398145"/>
          </a:xfrm>
          <a:prstGeom prst="rect">
            <a:avLst/>
          </a:prstGeom>
          <a:solidFill>
            <a:srgbClr val="000000">
              <a:alpha val="0"/>
            </a:srgbClr>
          </a:solidFill>
          <a:ln/>
        </p:spPr>
      </p:sp>
      <p:sp>
        <p:nvSpPr>
          <p:cNvPr id="35" name="Text 24"/>
          <p:cNvSpPr/>
          <p:nvPr/>
        </p:nvSpPr>
        <p:spPr>
          <a:xfrm>
            <a:off x="10069830" y="1845945"/>
            <a:ext cx="473075" cy="39814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04</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Advanced Mechanisms</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04</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5-d2r9bbpe3tpg8rchv3h0.png">    </p:cNvPr>
          <p:cNvPicPr>
            <a:picLocks noChangeAspect="1"/>
          </p:cNvPicPr>
          <p:nvPr/>
        </p:nvPicPr>
        <p:blipFill>
          <a:blip r:embed="rId1"/>
          <a:stretch>
            <a:fillRect/>
          </a:stretch>
        </p:blipFill>
        <p:spPr>
          <a:xfrm>
            <a:off x="1438905" y="3306486"/>
            <a:ext cx="1219200" cy="1193800"/>
          </a:xfrm>
          <a:prstGeom prst="rect">
            <a:avLst/>
          </a:prstGeom>
        </p:spPr>
      </p:pic>
      <p:pic>
        <p:nvPicPr>
          <p:cNvPr id="3" name="Image 1" descr="https://kimi-img.moonshot.cn/pub/slides/slides_tmpl/image/25-09-02-14:58:58-d2r9bche3tpg8rchv3r0.jpg">    </p:cNvPr>
          <p:cNvPicPr>
            <a:picLocks noChangeAspect="1"/>
          </p:cNvPicPr>
          <p:nvPr/>
        </p:nvPicPr>
        <p:blipFill>
          <a:blip r:embed="rId2"/>
          <a:srcRect l="45058" r="294" t="0" b="33557"/>
          <a:stretch/>
        </p:blipFill>
        <p:spPr>
          <a:xfrm>
            <a:off x="-3178" y="-1789"/>
            <a:ext cx="12195178" cy="6866415"/>
          </a:xfrm>
          <a:prstGeom prst="rect">
            <a:avLst/>
          </a:prstGeom>
        </p:spPr>
      </p:pic>
      <p:pic>
        <p:nvPicPr>
          <p:cNvPr id="4" name="Image 2" descr="https://kimi-img.moonshot.cn/pub/slides/slides_tmpl/image/25-09-02-14:58:55-d2r9bbpe3tpg8rchv3hg.png">    </p:cNvPr>
          <p:cNvPicPr>
            <a:picLocks noChangeAspect="1"/>
          </p:cNvPicPr>
          <p:nvPr/>
        </p:nvPicPr>
        <p:blipFill>
          <a:blip r:embed="rId3"/>
          <a:stretch>
            <a:fillRect/>
          </a:stretch>
        </p:blipFill>
        <p:spPr>
          <a:xfrm>
            <a:off x="1583029" y="3128154"/>
            <a:ext cx="9345841" cy="1475659"/>
          </a:xfrm>
          <a:prstGeom prst="rect">
            <a:avLst/>
          </a:prstGeom>
        </p:spPr>
      </p:pic>
      <p:sp>
        <p:nvSpPr>
          <p:cNvPr id="5" name="Shape 0"/>
          <p:cNvSpPr/>
          <p:nvPr/>
        </p:nvSpPr>
        <p:spPr>
          <a:xfrm flipH="1">
            <a:off x="11314843" y="981848"/>
            <a:ext cx="77797" cy="72000"/>
          </a:xfrm>
          <a:prstGeom prst="ellipse">
            <a:avLst/>
          </a:prstGeom>
          <a:solidFill>
            <a:srgbClr val="FFFFFF"/>
          </a:solidFill>
          <a:ln/>
        </p:spPr>
      </p:sp>
      <p:sp>
        <p:nvSpPr>
          <p:cNvPr id="6" name="Text 1"/>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2"/>
          <p:cNvSpPr/>
          <p:nvPr/>
        </p:nvSpPr>
        <p:spPr>
          <a:xfrm flipH="1">
            <a:off x="11186668" y="981848"/>
            <a:ext cx="77797" cy="72000"/>
          </a:xfrm>
          <a:prstGeom prst="ellipse">
            <a:avLst/>
          </a:prstGeom>
          <a:solidFill>
            <a:srgbClr val="FFFFFF">
              <a:alpha val="56471"/>
            </a:srgbClr>
          </a:solidFill>
          <a:ln/>
        </p:spPr>
      </p:sp>
      <p:sp>
        <p:nvSpPr>
          <p:cNvPr id="8" name="Text 3"/>
          <p:cNvSpPr/>
          <p:nvPr/>
        </p:nvSpPr>
        <p:spPr>
          <a:xfrm>
            <a:off x="1118666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9" name="Image 3" descr="https://kimi-img.moonshot.cn/pub/slides/slides_tmpl/image/25-09-02-14:58:55-d2r9bbpe3tpg8rchv3hg.png">    </p:cNvPr>
          <p:cNvPicPr>
            <a:picLocks noChangeAspect="1"/>
          </p:cNvPicPr>
          <p:nvPr/>
        </p:nvPicPr>
        <p:blipFill>
          <a:blip r:embed="rId4"/>
          <a:stretch>
            <a:fillRect/>
          </a:stretch>
        </p:blipFill>
        <p:spPr>
          <a:xfrm>
            <a:off x="650341" y="1534296"/>
            <a:ext cx="9345841" cy="1475659"/>
          </a:xfrm>
          <a:prstGeom prst="rect">
            <a:avLst/>
          </a:prstGeom>
        </p:spPr>
      </p:pic>
      <p:pic>
        <p:nvPicPr>
          <p:cNvPr id="10" name="Image 4" descr="https://kimi-img.moonshot.cn/pub/slides/slides_tmpl/image/25-09-02-14:58:55-d2r9bbpe3tpg8rchv3hg.png">    </p:cNvPr>
          <p:cNvPicPr>
            <a:picLocks noChangeAspect="1"/>
          </p:cNvPicPr>
          <p:nvPr/>
        </p:nvPicPr>
        <p:blipFill>
          <a:blip r:embed="rId5"/>
          <a:stretch>
            <a:fillRect/>
          </a:stretch>
        </p:blipFill>
        <p:spPr>
          <a:xfrm>
            <a:off x="2918053" y="4729056"/>
            <a:ext cx="9345841" cy="1475659"/>
          </a:xfrm>
          <a:prstGeom prst="rect">
            <a:avLst/>
          </a:prstGeom>
        </p:spPr>
      </p:pic>
      <p:sp>
        <p:nvSpPr>
          <p:cNvPr id="11" name="Shape 4"/>
          <p:cNvSpPr/>
          <p:nvPr/>
        </p:nvSpPr>
        <p:spPr>
          <a:xfrm flipH="1">
            <a:off x="11055654" y="981848"/>
            <a:ext cx="77797" cy="72000"/>
          </a:xfrm>
          <a:prstGeom prst="ellipse">
            <a:avLst/>
          </a:prstGeom>
          <a:solidFill>
            <a:srgbClr val="FFFFFF"/>
          </a:solidFill>
          <a:ln/>
        </p:spPr>
      </p:sp>
      <p:sp>
        <p:nvSpPr>
          <p:cNvPr id="12" name="Text 5"/>
          <p:cNvSpPr/>
          <p:nvPr/>
        </p:nvSpPr>
        <p:spPr>
          <a:xfrm>
            <a:off x="1105565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6"/>
          <p:cNvSpPr/>
          <p:nvPr/>
        </p:nvSpPr>
        <p:spPr>
          <a:xfrm flipH="1">
            <a:off x="10924640" y="981848"/>
            <a:ext cx="77797" cy="72000"/>
          </a:xfrm>
          <a:prstGeom prst="ellipse">
            <a:avLst/>
          </a:prstGeom>
          <a:solidFill>
            <a:srgbClr val="FFFFFF">
              <a:alpha val="56471"/>
            </a:srgbClr>
          </a:solidFill>
          <a:ln/>
        </p:spPr>
      </p:sp>
      <p:sp>
        <p:nvSpPr>
          <p:cNvPr id="14" name="Text 7"/>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Text 8"/>
          <p:cNvSpPr/>
          <p:nvPr/>
        </p:nvSpPr>
        <p:spPr>
          <a:xfrm>
            <a:off x="1599565" y="1724025"/>
            <a:ext cx="8777605"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Distinguishing Correlation</a:t>
            </a:r>
            <a:endParaRPr lang="en-US" sz="1600" dirty="0"/>
          </a:p>
        </p:txBody>
      </p:sp>
      <p:sp>
        <p:nvSpPr>
          <p:cNvPr id="16" name="Text 9"/>
          <p:cNvSpPr/>
          <p:nvPr/>
        </p:nvSpPr>
        <p:spPr>
          <a:xfrm>
            <a:off x="1508125" y="2051685"/>
            <a:ext cx="8465185" cy="511969"/>
          </a:xfrm>
          <a:prstGeom prst="rect">
            <a:avLst/>
          </a:prstGeom>
          <a:noFill/>
          <a:ln/>
        </p:spPr>
        <p:txBody>
          <a:bodyPr wrap="square" lIns="91440" tIns="45720" rIns="91440" bIns="45720" rtlCol="0" anchor="t">
            <a:spAutoFit/>
          </a:bodyPr>
          <a:lstStyle/>
          <a:p>
            <a:pPr algn="just" indent="0" marL="0">
              <a:lnSpc>
                <a:spcPct val="120000"/>
              </a:lnSpc>
              <a:buNone/>
            </a:pPr>
            <a:r>
              <a:rPr lang="en-US" sz="1400" dirty="0">
                <a:solidFill>
                  <a:srgbClr val="FFFFFF"/>
                </a:solidFill>
                <a:latin typeface="MiSans" pitchFamily="34" charset="0"/>
                <a:ea typeface="MiSans" pitchFamily="34" charset="-122"/>
                <a:cs typeface="MiSans" pitchFamily="34" charset="-120"/>
              </a:rPr>
              <a:t>Causal reasoning modules enable agents to distinguish correlation from causation, allowing them to make more accurate predictions and interventions.</a:t>
            </a:r>
            <a:endParaRPr lang="en-US" sz="1600" dirty="0"/>
          </a:p>
        </p:txBody>
      </p:sp>
      <p:sp>
        <p:nvSpPr>
          <p:cNvPr id="17" name="Text 10"/>
          <p:cNvSpPr/>
          <p:nvPr/>
        </p:nvSpPr>
        <p:spPr>
          <a:xfrm>
            <a:off x="2552065" y="3296920"/>
            <a:ext cx="8110855"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Counterfactual Planning</a:t>
            </a:r>
            <a:endParaRPr lang="en-US" sz="1600" dirty="0"/>
          </a:p>
        </p:txBody>
      </p:sp>
      <p:sp>
        <p:nvSpPr>
          <p:cNvPr id="18" name="Text 11"/>
          <p:cNvSpPr/>
          <p:nvPr/>
        </p:nvSpPr>
        <p:spPr>
          <a:xfrm>
            <a:off x="2460625" y="3624580"/>
            <a:ext cx="8465185" cy="511969"/>
          </a:xfrm>
          <a:prstGeom prst="rect">
            <a:avLst/>
          </a:prstGeom>
          <a:noFill/>
          <a:ln/>
        </p:spPr>
        <p:txBody>
          <a:bodyPr wrap="square" lIns="91440" tIns="45720" rIns="91440" bIns="45720" rtlCol="0" anchor="t">
            <a:spAutoFit/>
          </a:bodyPr>
          <a:lstStyle/>
          <a:p>
            <a:pPr algn="just" indent="0" marL="0">
              <a:lnSpc>
                <a:spcPct val="120000"/>
              </a:lnSpc>
              <a:buNone/>
            </a:pPr>
            <a:r>
              <a:rPr lang="en-US" sz="1400" dirty="0">
                <a:solidFill>
                  <a:srgbClr val="FFFFFF"/>
                </a:solidFill>
                <a:latin typeface="MiSans" pitchFamily="34" charset="0"/>
                <a:ea typeface="MiSans" pitchFamily="34" charset="-122"/>
                <a:cs typeface="MiSans" pitchFamily="34" charset="-120"/>
              </a:rPr>
              <a:t>Agents use counterfactual planning to evaluate the potential outcomes of different actions, reducing the risk of spurious correlations and improving generalization.</a:t>
            </a:r>
            <a:endParaRPr lang="en-US" sz="1600" dirty="0"/>
          </a:p>
        </p:txBody>
      </p:sp>
      <p:sp>
        <p:nvSpPr>
          <p:cNvPr id="19" name="Text 12"/>
          <p:cNvSpPr/>
          <p:nvPr/>
        </p:nvSpPr>
        <p:spPr>
          <a:xfrm>
            <a:off x="3882390" y="4923790"/>
            <a:ext cx="7602855"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Do-Calculus</a:t>
            </a:r>
            <a:endParaRPr lang="en-US" sz="1600" dirty="0"/>
          </a:p>
        </p:txBody>
      </p:sp>
      <p:sp>
        <p:nvSpPr>
          <p:cNvPr id="20" name="Text 13"/>
          <p:cNvSpPr/>
          <p:nvPr/>
        </p:nvSpPr>
        <p:spPr>
          <a:xfrm>
            <a:off x="3791585" y="5200650"/>
            <a:ext cx="8383270" cy="511969"/>
          </a:xfrm>
          <a:prstGeom prst="rect">
            <a:avLst/>
          </a:prstGeom>
          <a:noFill/>
          <a:ln/>
        </p:spPr>
        <p:txBody>
          <a:bodyPr wrap="square" lIns="91440" tIns="45720" rIns="91440" bIns="45720" rtlCol="0" anchor="t">
            <a:spAutoFit/>
          </a:bodyPr>
          <a:lstStyle/>
          <a:p>
            <a:pPr algn="just" indent="0" marL="0">
              <a:lnSpc>
                <a:spcPct val="120000"/>
              </a:lnSpc>
              <a:buNone/>
            </a:pPr>
            <a:r>
              <a:rPr lang="en-US" sz="1400" dirty="0">
                <a:solidFill>
                  <a:srgbClr val="FFFFFF"/>
                </a:solidFill>
                <a:latin typeface="MiSans" pitchFamily="34" charset="0"/>
                <a:ea typeface="MiSans" pitchFamily="34" charset="-122"/>
                <a:cs typeface="MiSans" pitchFamily="34" charset="-120"/>
              </a:rPr>
              <a:t>Do-calculus guides action selection by actively changing environment state, rather than merely predicting it, ensuring more effective and reliable decision-making.</a:t>
            </a:r>
            <a:endParaRPr lang="en-US" sz="1600" dirty="0"/>
          </a:p>
        </p:txBody>
      </p:sp>
      <p:sp>
        <p:nvSpPr>
          <p:cNvPr id="21" name="Text 14"/>
          <p:cNvSpPr/>
          <p:nvPr/>
        </p:nvSpPr>
        <p:spPr>
          <a:xfrm>
            <a:off x="542290" y="733425"/>
            <a:ext cx="10644505" cy="8331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Causal Reasoning Modules</a:t>
            </a:r>
            <a:endParaRPr lang="en-US" sz="1600" dirty="0"/>
          </a:p>
        </p:txBody>
      </p:sp>
      <p:sp>
        <p:nvSpPr>
          <p:cNvPr id="22" name="Shape 15"/>
          <p:cNvSpPr/>
          <p:nvPr/>
        </p:nvSpPr>
        <p:spPr>
          <a:xfrm>
            <a:off x="691515" y="6181725"/>
            <a:ext cx="0" cy="125730"/>
          </a:xfrm>
          <a:prstGeom prst="line">
            <a:avLst/>
          </a:prstGeom>
          <a:noFill/>
          <a:ln w="12700">
            <a:solidFill>
              <a:srgbClr val="FFFFFF"/>
            </a:solidFill>
            <a:prstDash val="solid"/>
            <a:headEnd type="none"/>
            <a:tailEnd type="none"/>
          </a:ln>
        </p:spPr>
      </p:sp>
      <p:sp>
        <p:nvSpPr>
          <p:cNvPr id="23" name="Shape 16"/>
          <p:cNvSpPr/>
          <p:nvPr/>
        </p:nvSpPr>
        <p:spPr>
          <a:xfrm>
            <a:off x="779780" y="6181725"/>
            <a:ext cx="0" cy="125730"/>
          </a:xfrm>
          <a:prstGeom prst="line">
            <a:avLst/>
          </a:prstGeom>
          <a:noFill/>
          <a:ln w="12700">
            <a:solidFill>
              <a:srgbClr val="FFFFFF"/>
            </a:solidFill>
            <a:prstDash val="solid"/>
            <a:headEnd type="none"/>
            <a:tailEnd type="none"/>
          </a:ln>
        </p:spPr>
      </p:sp>
      <p:sp>
        <p:nvSpPr>
          <p:cNvPr id="24" name="Shape 17"/>
          <p:cNvSpPr/>
          <p:nvPr/>
        </p:nvSpPr>
        <p:spPr>
          <a:xfrm>
            <a:off x="867410" y="6134735"/>
            <a:ext cx="0" cy="220345"/>
          </a:xfrm>
          <a:prstGeom prst="line">
            <a:avLst/>
          </a:prstGeom>
          <a:noFill/>
          <a:ln w="12700">
            <a:solidFill>
              <a:srgbClr val="FFFFFF"/>
            </a:solidFill>
            <a:prstDash val="solid"/>
            <a:headEnd type="none"/>
            <a:tailEnd type="none"/>
          </a:ln>
        </p:spPr>
      </p:sp>
      <p:sp>
        <p:nvSpPr>
          <p:cNvPr id="25" name="Shape 18"/>
          <p:cNvSpPr/>
          <p:nvPr/>
        </p:nvSpPr>
        <p:spPr>
          <a:xfrm>
            <a:off x="955675" y="6181725"/>
            <a:ext cx="0" cy="125730"/>
          </a:xfrm>
          <a:prstGeom prst="line">
            <a:avLst/>
          </a:prstGeom>
          <a:noFill/>
          <a:ln w="12700">
            <a:solidFill>
              <a:srgbClr val="FFFFFF"/>
            </a:solidFill>
            <a:prstDash val="solid"/>
            <a:headEnd type="none"/>
            <a:tailEnd type="none"/>
          </a:ln>
        </p:spPr>
      </p:sp>
      <p:sp>
        <p:nvSpPr>
          <p:cNvPr id="26" name="Shape 19"/>
          <p:cNvSpPr/>
          <p:nvPr/>
        </p:nvSpPr>
        <p:spPr>
          <a:xfrm>
            <a:off x="1043940" y="6181725"/>
            <a:ext cx="0" cy="125730"/>
          </a:xfrm>
          <a:prstGeom prst="line">
            <a:avLst/>
          </a:prstGeom>
          <a:noFill/>
          <a:ln w="12700">
            <a:solidFill>
              <a:srgbClr val="FFFFFF"/>
            </a:solidFill>
            <a:prstDash val="solid"/>
            <a:headEnd type="none"/>
            <a:tailEnd type="none"/>
          </a:ln>
        </p:spPr>
      </p:sp>
      <p:pic>
        <p:nvPicPr>
          <p:cNvPr id="27" name="Image 5" descr="https://kimi-img.moonshot.cn/pub/slides/slides_tmpl/image/25-09-02-14:58:55-d2r9bbpe3tpg8rchv3i0.png">    </p:cNvPr>
          <p:cNvPicPr>
            <a:picLocks noChangeAspect="1"/>
          </p:cNvPicPr>
          <p:nvPr/>
        </p:nvPicPr>
        <p:blipFill>
          <a:blip r:embed="rId6"/>
          <a:stretch>
            <a:fillRect/>
          </a:stretch>
        </p:blipFill>
        <p:spPr>
          <a:xfrm>
            <a:off x="801370" y="1965325"/>
            <a:ext cx="637540" cy="637540"/>
          </a:xfrm>
          <a:prstGeom prst="rect">
            <a:avLst/>
          </a:prstGeom>
        </p:spPr>
      </p:pic>
      <p:sp>
        <p:nvSpPr>
          <p:cNvPr id="28" name="Shape 20"/>
          <p:cNvSpPr/>
          <p:nvPr/>
        </p:nvSpPr>
        <p:spPr>
          <a:xfrm>
            <a:off x="883603" y="2074545"/>
            <a:ext cx="473075" cy="409575"/>
          </a:xfrm>
          <a:prstGeom prst="rect">
            <a:avLst/>
          </a:prstGeom>
          <a:solidFill>
            <a:srgbClr val="000000">
              <a:alpha val="0"/>
            </a:srgbClr>
          </a:solidFill>
          <a:ln/>
        </p:spPr>
      </p:sp>
      <p:sp>
        <p:nvSpPr>
          <p:cNvPr id="29" name="Text 21"/>
          <p:cNvSpPr/>
          <p:nvPr/>
        </p:nvSpPr>
        <p:spPr>
          <a:xfrm>
            <a:off x="883603" y="2074545"/>
            <a:ext cx="473075" cy="40957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01</a:t>
            </a:r>
            <a:endParaRPr lang="en-US" sz="1600" dirty="0"/>
          </a:p>
        </p:txBody>
      </p:sp>
      <p:pic>
        <p:nvPicPr>
          <p:cNvPr id="30" name="Image 6" descr="https://kimi-img.moonshot.cn/pub/slides/slides_tmpl/image/25-09-02-14:58:55-d2r9bbpe3tpg8rchv3i0.png">    </p:cNvPr>
          <p:cNvPicPr>
            <a:picLocks noChangeAspect="1"/>
          </p:cNvPicPr>
          <p:nvPr/>
        </p:nvPicPr>
        <p:blipFill>
          <a:blip r:embed="rId7"/>
          <a:stretch>
            <a:fillRect/>
          </a:stretch>
        </p:blipFill>
        <p:spPr>
          <a:xfrm>
            <a:off x="1798320" y="3571240"/>
            <a:ext cx="637540" cy="637540"/>
          </a:xfrm>
          <a:prstGeom prst="rect">
            <a:avLst/>
          </a:prstGeom>
        </p:spPr>
      </p:pic>
      <p:sp>
        <p:nvSpPr>
          <p:cNvPr id="31" name="Shape 22"/>
          <p:cNvSpPr/>
          <p:nvPr/>
        </p:nvSpPr>
        <p:spPr>
          <a:xfrm>
            <a:off x="1880553" y="3680460"/>
            <a:ext cx="473075" cy="409575"/>
          </a:xfrm>
          <a:prstGeom prst="rect">
            <a:avLst/>
          </a:prstGeom>
          <a:solidFill>
            <a:srgbClr val="000000">
              <a:alpha val="0"/>
            </a:srgbClr>
          </a:solidFill>
          <a:ln/>
        </p:spPr>
      </p:sp>
      <p:sp>
        <p:nvSpPr>
          <p:cNvPr id="32" name="Text 23"/>
          <p:cNvSpPr/>
          <p:nvPr/>
        </p:nvSpPr>
        <p:spPr>
          <a:xfrm>
            <a:off x="1880553" y="3680460"/>
            <a:ext cx="473075" cy="40957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02</a:t>
            </a:r>
            <a:endParaRPr lang="en-US" sz="1600" dirty="0"/>
          </a:p>
        </p:txBody>
      </p:sp>
      <p:pic>
        <p:nvPicPr>
          <p:cNvPr id="33" name="Image 7" descr="https://kimi-img.moonshot.cn/pub/slides/slides_tmpl/image/25-09-02-14:58:55-d2r9bbpe3tpg8rchv3i0.png">    </p:cNvPr>
          <p:cNvPicPr>
            <a:picLocks noChangeAspect="1"/>
          </p:cNvPicPr>
          <p:nvPr/>
        </p:nvPicPr>
        <p:blipFill>
          <a:blip r:embed="rId8"/>
          <a:stretch>
            <a:fillRect/>
          </a:stretch>
        </p:blipFill>
        <p:spPr>
          <a:xfrm>
            <a:off x="3121025" y="5180965"/>
            <a:ext cx="637540" cy="637540"/>
          </a:xfrm>
          <a:prstGeom prst="rect">
            <a:avLst/>
          </a:prstGeom>
        </p:spPr>
      </p:pic>
      <p:sp>
        <p:nvSpPr>
          <p:cNvPr id="34" name="Shape 24"/>
          <p:cNvSpPr/>
          <p:nvPr/>
        </p:nvSpPr>
        <p:spPr>
          <a:xfrm>
            <a:off x="3203258" y="5290185"/>
            <a:ext cx="473075" cy="409575"/>
          </a:xfrm>
          <a:prstGeom prst="rect">
            <a:avLst/>
          </a:prstGeom>
          <a:solidFill>
            <a:srgbClr val="000000">
              <a:alpha val="0"/>
            </a:srgbClr>
          </a:solidFill>
          <a:ln/>
        </p:spPr>
      </p:sp>
      <p:sp>
        <p:nvSpPr>
          <p:cNvPr id="35" name="Text 25"/>
          <p:cNvSpPr/>
          <p:nvPr/>
        </p:nvSpPr>
        <p:spPr>
          <a:xfrm>
            <a:off x="3203258" y="5290185"/>
            <a:ext cx="473075" cy="409575"/>
          </a:xfrm>
          <a:prstGeom prst="rect">
            <a:avLst/>
          </a:prstGeom>
          <a:noFill/>
          <a:ln/>
        </p:spPr>
        <p:txBody>
          <a:bodyPr wrap="square" lIns="0" tIns="0" rIns="0" bIns="0" rtlCol="0" anchor="t"/>
          <a:lstStyle/>
          <a:p>
            <a:pPr algn="ctr" indent="0" marL="0">
              <a:lnSpc>
                <a:spcPct val="110000"/>
              </a:lnSpc>
              <a:buNone/>
            </a:pPr>
            <a:r>
              <a:rPr lang="en-US" sz="2400" dirty="0">
                <a:solidFill>
                  <a:srgbClr val="F8D089"/>
                </a:solidFill>
                <a:latin typeface="MiSans" pitchFamily="34" charset="0"/>
                <a:ea typeface="MiSans" pitchFamily="34" charset="-122"/>
                <a:cs typeface="MiSans" pitchFamily="34" charset="-120"/>
              </a:rPr>
              <a:t>03</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0" y="-193"/>
            <a:ext cx="12192000" cy="6864626"/>
          </a:xfrm>
          <a:prstGeom prst="rect">
            <a:avLst/>
          </a:prstGeom>
        </p:spPr>
      </p:pic>
      <p:sp>
        <p:nvSpPr>
          <p:cNvPr id="3" name="Text 0"/>
          <p:cNvSpPr/>
          <p:nvPr/>
        </p:nvSpPr>
        <p:spPr>
          <a:xfrm>
            <a:off x="934263" y="479263"/>
            <a:ext cx="3049055" cy="606887"/>
          </a:xfrm>
          <a:prstGeom prst="rect">
            <a:avLst/>
          </a:prstGeom>
          <a:noFill/>
          <a:ln/>
        </p:spPr>
        <p:txBody>
          <a:bodyPr wrap="square" lIns="91440" tIns="45720" rIns="91440" bIns="45720" rtlCol="0" anchor="ctr"/>
          <a:lstStyle/>
          <a:p>
            <a:pPr algn="l" indent="0" marL="0">
              <a:lnSpc>
                <a:spcPct val="90000"/>
              </a:lnSpc>
              <a:buNone/>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4" name="Text 1"/>
          <p:cNvSpPr/>
          <p:nvPr/>
        </p:nvSpPr>
        <p:spPr>
          <a:xfrm>
            <a:off x="2375535" y="2300605"/>
            <a:ext cx="8104505"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8D089"/>
                </a:solidFill>
                <a:latin typeface="MiSans" pitchFamily="34" charset="0"/>
                <a:ea typeface="MiSans" pitchFamily="34" charset="-122"/>
                <a:cs typeface="MiSans" pitchFamily="34" charset="-120"/>
              </a:rPr>
              <a:t>Internal World Models</a:t>
            </a:r>
            <a:endParaRPr lang="en-US" sz="1600" dirty="0"/>
          </a:p>
        </p:txBody>
      </p:sp>
      <p:sp>
        <p:nvSpPr>
          <p:cNvPr id="5" name="Text 2"/>
          <p:cNvSpPr/>
          <p:nvPr/>
        </p:nvSpPr>
        <p:spPr>
          <a:xfrm>
            <a:off x="4296410" y="4338320"/>
            <a:ext cx="7406640"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8D089"/>
                </a:solidFill>
                <a:latin typeface="MiSans" pitchFamily="34" charset="0"/>
                <a:ea typeface="MiSans" pitchFamily="34" charset="-122"/>
                <a:cs typeface="MiSans" pitchFamily="34" charset="-120"/>
              </a:rPr>
              <a:t>Model Predictive Control</a:t>
            </a:r>
            <a:endParaRPr lang="en-US" sz="1600" dirty="0"/>
          </a:p>
        </p:txBody>
      </p:sp>
      <p:sp>
        <p:nvSpPr>
          <p:cNvPr id="6" name="Text 3"/>
          <p:cNvSpPr/>
          <p:nvPr/>
        </p:nvSpPr>
        <p:spPr>
          <a:xfrm>
            <a:off x="2288540" y="2593340"/>
            <a:ext cx="7863205" cy="6399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Agents maintain internal world models to forecast future states based on hypothetical actions, enabling lookahead search without real-world risk.</a:t>
            </a:r>
            <a:endParaRPr lang="en-US" sz="1600" dirty="0"/>
          </a:p>
        </p:txBody>
      </p:sp>
      <p:sp>
        <p:nvSpPr>
          <p:cNvPr id="7" name="Text 4"/>
          <p:cNvSpPr/>
          <p:nvPr/>
        </p:nvSpPr>
        <p:spPr>
          <a:xfrm>
            <a:off x="4194810" y="4631690"/>
            <a:ext cx="7770495" cy="6399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Model predictive control keeps simulated and real trajectories synchronized, ensuring that the agent's actions remain effective and safe in dynamic environments.</a:t>
            </a:r>
            <a:endParaRPr lang="en-US" sz="1600" dirty="0"/>
          </a:p>
        </p:txBody>
      </p:sp>
      <p:sp>
        <p:nvSpPr>
          <p:cNvPr id="8" name="Shape 5"/>
          <p:cNvSpPr/>
          <p:nvPr/>
        </p:nvSpPr>
        <p:spPr>
          <a:xfrm flipH="1">
            <a:off x="11314843" y="981848"/>
            <a:ext cx="77797" cy="72000"/>
          </a:xfrm>
          <a:prstGeom prst="ellipse">
            <a:avLst/>
          </a:prstGeom>
          <a:solidFill>
            <a:srgbClr val="FFFFFF"/>
          </a:solidFill>
          <a:ln/>
        </p:spPr>
      </p:sp>
      <p:sp>
        <p:nvSpPr>
          <p:cNvPr id="9" name="Text 6"/>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7"/>
          <p:cNvSpPr/>
          <p:nvPr/>
        </p:nvSpPr>
        <p:spPr>
          <a:xfrm flipH="1">
            <a:off x="11186668" y="981848"/>
            <a:ext cx="77797" cy="72000"/>
          </a:xfrm>
          <a:prstGeom prst="ellipse">
            <a:avLst/>
          </a:prstGeom>
          <a:solidFill>
            <a:srgbClr val="FFFFFF">
              <a:alpha val="56471"/>
            </a:srgbClr>
          </a:solidFill>
          <a:ln/>
        </p:spPr>
      </p:sp>
      <p:sp>
        <p:nvSpPr>
          <p:cNvPr id="11" name="Text 8"/>
          <p:cNvSpPr/>
          <p:nvPr/>
        </p:nvSpPr>
        <p:spPr>
          <a:xfrm>
            <a:off x="1118666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9"/>
          <p:cNvSpPr/>
          <p:nvPr/>
        </p:nvSpPr>
        <p:spPr>
          <a:xfrm flipH="1">
            <a:off x="11055654" y="981848"/>
            <a:ext cx="77797" cy="72000"/>
          </a:xfrm>
          <a:prstGeom prst="ellipse">
            <a:avLst/>
          </a:prstGeom>
          <a:solidFill>
            <a:srgbClr val="FFFFFF"/>
          </a:solidFill>
          <a:ln/>
        </p:spPr>
      </p:sp>
      <p:sp>
        <p:nvSpPr>
          <p:cNvPr id="13" name="Text 10"/>
          <p:cNvSpPr/>
          <p:nvPr/>
        </p:nvSpPr>
        <p:spPr>
          <a:xfrm>
            <a:off x="1105565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1"/>
          <p:cNvSpPr/>
          <p:nvPr/>
        </p:nvSpPr>
        <p:spPr>
          <a:xfrm flipH="1">
            <a:off x="10924640" y="981848"/>
            <a:ext cx="77797" cy="72000"/>
          </a:xfrm>
          <a:prstGeom prst="ellipse">
            <a:avLst/>
          </a:prstGeom>
          <a:solidFill>
            <a:srgbClr val="FFFFFF">
              <a:alpha val="56471"/>
            </a:srgbClr>
          </a:solidFill>
          <a:ln/>
        </p:spPr>
      </p:sp>
      <p:sp>
        <p:nvSpPr>
          <p:cNvPr id="15" name="Text 12"/>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Text 13"/>
          <p:cNvSpPr/>
          <p:nvPr/>
        </p:nvSpPr>
        <p:spPr>
          <a:xfrm>
            <a:off x="542290" y="882650"/>
            <a:ext cx="9847580" cy="8331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World Models &amp; Simulation</a:t>
            </a:r>
            <a:endParaRPr lang="en-US" sz="1600" dirty="0"/>
          </a:p>
        </p:txBody>
      </p:sp>
      <p:pic>
        <p:nvPicPr>
          <p:cNvPr id="17" name="Image 1" descr="https://kimi-img.moonshot.cn/pub/slides/slides_tmpl/image/25-09-02-14:58:51-d2r9bape3tpg8rchv370.png">    </p:cNvPr>
          <p:cNvPicPr>
            <a:picLocks noChangeAspect="1"/>
          </p:cNvPicPr>
          <p:nvPr/>
        </p:nvPicPr>
        <p:blipFill>
          <a:blip r:embed="rId2"/>
          <a:stretch>
            <a:fillRect/>
          </a:stretch>
        </p:blipFill>
        <p:spPr>
          <a:xfrm>
            <a:off x="1202690" y="2300605"/>
            <a:ext cx="999490" cy="999490"/>
          </a:xfrm>
          <a:prstGeom prst="rect">
            <a:avLst/>
          </a:prstGeom>
        </p:spPr>
      </p:pic>
      <p:sp>
        <p:nvSpPr>
          <p:cNvPr id="18" name="Shape 14"/>
          <p:cNvSpPr/>
          <p:nvPr/>
        </p:nvSpPr>
        <p:spPr>
          <a:xfrm>
            <a:off x="1331595" y="2454275"/>
            <a:ext cx="741680" cy="642620"/>
          </a:xfrm>
          <a:prstGeom prst="rect">
            <a:avLst/>
          </a:prstGeom>
          <a:solidFill>
            <a:srgbClr val="000000">
              <a:alpha val="0"/>
            </a:srgbClr>
          </a:solidFill>
          <a:ln/>
        </p:spPr>
      </p:sp>
      <p:sp>
        <p:nvSpPr>
          <p:cNvPr id="19" name="Text 15"/>
          <p:cNvSpPr/>
          <p:nvPr/>
        </p:nvSpPr>
        <p:spPr>
          <a:xfrm>
            <a:off x="1331595" y="2454275"/>
            <a:ext cx="741680" cy="642620"/>
          </a:xfrm>
          <a:prstGeom prst="rect">
            <a:avLst/>
          </a:prstGeom>
          <a:noFill/>
          <a:ln/>
        </p:spPr>
        <p:txBody>
          <a:bodyPr wrap="square" lIns="0" tIns="0" rIns="0" bIns="0" rtlCol="0" anchor="t"/>
          <a:lstStyle/>
          <a:p>
            <a:pPr algn="ctr" indent="0" marL="0">
              <a:lnSpc>
                <a:spcPct val="110000"/>
              </a:lnSpc>
              <a:buNone/>
            </a:pPr>
            <a:r>
              <a:rPr lang="en-US" sz="3800" dirty="0">
                <a:solidFill>
                  <a:srgbClr val="F8D089"/>
                </a:solidFill>
                <a:latin typeface="MiSans" pitchFamily="34" charset="0"/>
                <a:ea typeface="MiSans" pitchFamily="34" charset="-122"/>
                <a:cs typeface="MiSans" pitchFamily="34" charset="-120"/>
              </a:rPr>
              <a:t>01</a:t>
            </a:r>
            <a:endParaRPr lang="en-US" sz="1600" dirty="0"/>
          </a:p>
        </p:txBody>
      </p:sp>
      <p:pic>
        <p:nvPicPr>
          <p:cNvPr id="20" name="Image 2" descr="https://kimi-img.moonshot.cn/pub/slides/slides_tmpl/image/25-09-02-14:58:51-d2r9bape3tpg8rchv370.png">    </p:cNvPr>
          <p:cNvPicPr>
            <a:picLocks noChangeAspect="1"/>
          </p:cNvPicPr>
          <p:nvPr/>
        </p:nvPicPr>
        <p:blipFill>
          <a:blip r:embed="rId3"/>
          <a:stretch>
            <a:fillRect/>
          </a:stretch>
        </p:blipFill>
        <p:spPr>
          <a:xfrm>
            <a:off x="3195320" y="4338320"/>
            <a:ext cx="999490" cy="999490"/>
          </a:xfrm>
          <a:prstGeom prst="rect">
            <a:avLst/>
          </a:prstGeom>
        </p:spPr>
      </p:pic>
      <p:sp>
        <p:nvSpPr>
          <p:cNvPr id="21" name="Shape 16"/>
          <p:cNvSpPr/>
          <p:nvPr/>
        </p:nvSpPr>
        <p:spPr>
          <a:xfrm>
            <a:off x="3324225" y="4491990"/>
            <a:ext cx="741680" cy="642620"/>
          </a:xfrm>
          <a:prstGeom prst="rect">
            <a:avLst/>
          </a:prstGeom>
          <a:solidFill>
            <a:srgbClr val="000000">
              <a:alpha val="0"/>
            </a:srgbClr>
          </a:solidFill>
          <a:ln/>
        </p:spPr>
      </p:sp>
      <p:sp>
        <p:nvSpPr>
          <p:cNvPr id="22" name="Text 17"/>
          <p:cNvSpPr/>
          <p:nvPr/>
        </p:nvSpPr>
        <p:spPr>
          <a:xfrm>
            <a:off x="3324225" y="4491990"/>
            <a:ext cx="741680" cy="642620"/>
          </a:xfrm>
          <a:prstGeom prst="rect">
            <a:avLst/>
          </a:prstGeom>
          <a:noFill/>
          <a:ln/>
        </p:spPr>
        <p:txBody>
          <a:bodyPr wrap="square" lIns="0" tIns="0" rIns="0" bIns="0" rtlCol="0" anchor="t"/>
          <a:lstStyle/>
          <a:p>
            <a:pPr algn="ctr" indent="0" marL="0">
              <a:lnSpc>
                <a:spcPct val="110000"/>
              </a:lnSpc>
              <a:buNone/>
            </a:pPr>
            <a:r>
              <a:rPr lang="en-US" sz="3800" dirty="0">
                <a:solidFill>
                  <a:srgbClr val="F8D089"/>
                </a:solidFill>
                <a:latin typeface="MiSans" pitchFamily="34" charset="0"/>
                <a:ea typeface="MiSans" pitchFamily="34" charset="-122"/>
                <a:cs typeface="MiSans" pitchFamily="34" charset="-120"/>
              </a:rPr>
              <a:t>02</a:t>
            </a:r>
            <a:endParaRPr lang="en-US" sz="1600" dirty="0"/>
          </a:p>
        </p:txBody>
      </p:sp>
      <p:sp>
        <p:nvSpPr>
          <p:cNvPr id="23" name="Shape 18"/>
          <p:cNvSpPr/>
          <p:nvPr/>
        </p:nvSpPr>
        <p:spPr>
          <a:xfrm>
            <a:off x="691515" y="6181725"/>
            <a:ext cx="0" cy="125730"/>
          </a:xfrm>
          <a:prstGeom prst="line">
            <a:avLst/>
          </a:prstGeom>
          <a:noFill/>
          <a:ln w="12700">
            <a:solidFill>
              <a:srgbClr val="FFFFFF"/>
            </a:solidFill>
            <a:prstDash val="solid"/>
            <a:headEnd type="none"/>
            <a:tailEnd type="none"/>
          </a:ln>
        </p:spPr>
      </p:sp>
      <p:sp>
        <p:nvSpPr>
          <p:cNvPr id="24" name="Shape 19"/>
          <p:cNvSpPr/>
          <p:nvPr/>
        </p:nvSpPr>
        <p:spPr>
          <a:xfrm>
            <a:off x="779780" y="6181725"/>
            <a:ext cx="0" cy="125730"/>
          </a:xfrm>
          <a:prstGeom prst="line">
            <a:avLst/>
          </a:prstGeom>
          <a:noFill/>
          <a:ln w="12700">
            <a:solidFill>
              <a:srgbClr val="FFFFFF"/>
            </a:solidFill>
            <a:prstDash val="solid"/>
            <a:headEnd type="none"/>
            <a:tailEnd type="none"/>
          </a:ln>
        </p:spPr>
      </p:sp>
      <p:sp>
        <p:nvSpPr>
          <p:cNvPr id="25" name="Shape 20"/>
          <p:cNvSpPr/>
          <p:nvPr/>
        </p:nvSpPr>
        <p:spPr>
          <a:xfrm>
            <a:off x="867410" y="6134735"/>
            <a:ext cx="0" cy="220345"/>
          </a:xfrm>
          <a:prstGeom prst="line">
            <a:avLst/>
          </a:prstGeom>
          <a:noFill/>
          <a:ln w="12700">
            <a:solidFill>
              <a:srgbClr val="FFFFFF"/>
            </a:solidFill>
            <a:prstDash val="solid"/>
            <a:headEnd type="none"/>
            <a:tailEnd type="none"/>
          </a:ln>
        </p:spPr>
      </p:sp>
      <p:sp>
        <p:nvSpPr>
          <p:cNvPr id="26" name="Shape 21"/>
          <p:cNvSpPr/>
          <p:nvPr/>
        </p:nvSpPr>
        <p:spPr>
          <a:xfrm>
            <a:off x="955675" y="6181725"/>
            <a:ext cx="0" cy="125730"/>
          </a:xfrm>
          <a:prstGeom prst="line">
            <a:avLst/>
          </a:prstGeom>
          <a:noFill/>
          <a:ln w="12700">
            <a:solidFill>
              <a:srgbClr val="FFFFFF"/>
            </a:solidFill>
            <a:prstDash val="solid"/>
            <a:headEnd type="none"/>
            <a:tailEnd type="none"/>
          </a:ln>
        </p:spPr>
      </p:sp>
      <p:sp>
        <p:nvSpPr>
          <p:cNvPr id="27" name="Shape 22"/>
          <p:cNvSpPr/>
          <p:nvPr/>
        </p:nvSpPr>
        <p:spPr>
          <a:xfrm>
            <a:off x="1043940" y="6181725"/>
            <a:ext cx="0" cy="125730"/>
          </a:xfrm>
          <a:prstGeom prst="line">
            <a:avLst/>
          </a:prstGeom>
          <a:noFill/>
          <a:ln w="12700">
            <a:solidFill>
              <a:srgbClr val="FFFFFF"/>
            </a:solidFill>
            <a:prstDash val="solid"/>
            <a:headEnd type="none"/>
            <a:tailEnd type="none"/>
          </a:ln>
        </p:spPr>
      </p:sp>
      <p:pic>
        <p:nvPicPr>
          <p:cNvPr id="28" name="Image 3" descr="https://kimi-img.moonshot.cn/pub/slides/slides_tmpl/image/25-09-02-14:58:42-d2r9b8he3tpg8rchv2s0.png">    </p:cNvPr>
          <p:cNvPicPr>
            <a:picLocks noChangeAspect="1"/>
          </p:cNvPicPr>
          <p:nvPr/>
        </p:nvPicPr>
        <p:blipFill>
          <a:blip r:embed="rId4"/>
          <a:stretch>
            <a:fillRect/>
          </a:stretch>
        </p:blipFill>
        <p:spPr>
          <a:xfrm>
            <a:off x="11269980" y="5984240"/>
            <a:ext cx="323850" cy="323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3178" y="-1"/>
            <a:ext cx="12195178" cy="6866415"/>
          </a:xfrm>
          <a:prstGeom prst="rect">
            <a:avLst/>
          </a:prstGeom>
        </p:spPr>
      </p:pic>
      <p:sp>
        <p:nvSpPr>
          <p:cNvPr id="3" name="Shape 0"/>
          <p:cNvSpPr/>
          <p:nvPr/>
        </p:nvSpPr>
        <p:spPr>
          <a:xfrm flipH="1">
            <a:off x="11289443" y="969148"/>
            <a:ext cx="77797" cy="72000"/>
          </a:xfrm>
          <a:prstGeom prst="ellipse">
            <a:avLst/>
          </a:prstGeom>
          <a:solidFill>
            <a:srgbClr val="FFFFFF"/>
          </a:solidFill>
          <a:ln/>
        </p:spPr>
      </p:sp>
      <p:sp>
        <p:nvSpPr>
          <p:cNvPr id="4" name="Text 1"/>
          <p:cNvSpPr/>
          <p:nvPr/>
        </p:nvSpPr>
        <p:spPr>
          <a:xfrm>
            <a:off x="11289443"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flipH="1">
            <a:off x="11161268" y="969148"/>
            <a:ext cx="77797" cy="72000"/>
          </a:xfrm>
          <a:prstGeom prst="ellipse">
            <a:avLst/>
          </a:prstGeom>
          <a:solidFill>
            <a:srgbClr val="FFFFFF">
              <a:alpha val="56471"/>
            </a:srgbClr>
          </a:solidFill>
          <a:ln/>
        </p:spPr>
      </p:sp>
      <p:sp>
        <p:nvSpPr>
          <p:cNvPr id="6" name="Text 3"/>
          <p:cNvSpPr/>
          <p:nvPr/>
        </p:nvSpPr>
        <p:spPr>
          <a:xfrm>
            <a:off x="11161268"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flipH="1">
            <a:off x="11030254" y="969148"/>
            <a:ext cx="77797" cy="72000"/>
          </a:xfrm>
          <a:prstGeom prst="ellipse">
            <a:avLst/>
          </a:prstGeom>
          <a:solidFill>
            <a:srgbClr val="FFFFFF"/>
          </a:solidFill>
          <a:ln/>
        </p:spPr>
      </p:sp>
      <p:sp>
        <p:nvSpPr>
          <p:cNvPr id="8" name="Text 5"/>
          <p:cNvSpPr/>
          <p:nvPr/>
        </p:nvSpPr>
        <p:spPr>
          <a:xfrm>
            <a:off x="11030254"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flipH="1">
            <a:off x="10899240" y="969148"/>
            <a:ext cx="77797" cy="72000"/>
          </a:xfrm>
          <a:prstGeom prst="ellipse">
            <a:avLst/>
          </a:prstGeom>
          <a:solidFill>
            <a:srgbClr val="FFFFFF">
              <a:alpha val="56471"/>
            </a:srgbClr>
          </a:solidFill>
          <a:ln/>
        </p:spPr>
      </p:sp>
      <p:sp>
        <p:nvSpPr>
          <p:cNvPr id="10" name="Text 7"/>
          <p:cNvSpPr/>
          <p:nvPr/>
        </p:nvSpPr>
        <p:spPr>
          <a:xfrm>
            <a:off x="10899240" y="9691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1" name="Image 1" descr="https://kimi-img.moonshot.cn/pub/slides/slides_tmpl/image/25-09-02-14:58:58-d2r9bche3tpg8rchv3q0.png">    </p:cNvPr>
          <p:cNvPicPr>
            <a:picLocks noChangeAspect="1"/>
          </p:cNvPicPr>
          <p:nvPr/>
        </p:nvPicPr>
        <p:blipFill>
          <a:blip r:embed="rId2"/>
          <a:srcRect l="0" r="0" t="161" b="161"/>
          <a:stretch/>
        </p:blipFill>
        <p:spPr>
          <a:xfrm>
            <a:off x="4834186" y="2637493"/>
            <a:ext cx="2768600" cy="2590800"/>
          </a:xfrm>
          <a:prstGeom prst="rect">
            <a:avLst/>
          </a:prstGeom>
        </p:spPr>
      </p:pic>
      <p:sp>
        <p:nvSpPr>
          <p:cNvPr id="12" name="Shape 8"/>
          <p:cNvSpPr/>
          <p:nvPr/>
        </p:nvSpPr>
        <p:spPr>
          <a:xfrm>
            <a:off x="5071140" y="3006213"/>
            <a:ext cx="665094" cy="295787"/>
          </a:xfrm>
          <a:prstGeom prst="rect">
            <a:avLst/>
          </a:prstGeom>
          <a:solidFill>
            <a:srgbClr val="000000">
              <a:alpha val="0"/>
            </a:srgbClr>
          </a:solidFill>
          <a:ln/>
        </p:spPr>
      </p:sp>
      <p:sp>
        <p:nvSpPr>
          <p:cNvPr id="13" name="Text 9"/>
          <p:cNvSpPr/>
          <p:nvPr/>
        </p:nvSpPr>
        <p:spPr>
          <a:xfrm>
            <a:off x="5071140" y="3006213"/>
            <a:ext cx="665094" cy="295787"/>
          </a:xfrm>
          <a:prstGeom prst="rect">
            <a:avLst/>
          </a:prstGeom>
          <a:noFill/>
          <a:ln/>
        </p:spPr>
        <p:txBody>
          <a:bodyPr wrap="square" lIns="0" tIns="0" rIns="0" bIns="0" rtlCol="0" anchor="t"/>
          <a:lstStyle/>
          <a:p>
            <a:pPr algn="ctr" indent="0" marL="0">
              <a:lnSpc>
                <a:spcPct val="110000"/>
              </a:lnSpc>
              <a:buNone/>
            </a:pPr>
            <a:r>
              <a:rPr lang="en-US" sz="1800" dirty="0">
                <a:solidFill>
                  <a:srgbClr val="FFFFFF"/>
                </a:solidFill>
                <a:latin typeface="MiSans" pitchFamily="34" charset="0"/>
                <a:ea typeface="MiSans" pitchFamily="34" charset="-122"/>
                <a:cs typeface="MiSans" pitchFamily="34" charset="-120"/>
              </a:rPr>
              <a:t>01</a:t>
            </a:r>
            <a:endParaRPr lang="en-US" sz="1600" dirty="0"/>
          </a:p>
        </p:txBody>
      </p:sp>
      <p:sp>
        <p:nvSpPr>
          <p:cNvPr id="14" name="Text 10"/>
          <p:cNvSpPr/>
          <p:nvPr/>
        </p:nvSpPr>
        <p:spPr>
          <a:xfrm>
            <a:off x="7589520" y="1816735"/>
            <a:ext cx="430530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Consensus Protocols</a:t>
            </a:r>
            <a:endParaRPr lang="en-US" sz="1600" dirty="0"/>
          </a:p>
        </p:txBody>
      </p:sp>
      <p:sp>
        <p:nvSpPr>
          <p:cNvPr id="15" name="Text 11"/>
          <p:cNvSpPr/>
          <p:nvPr/>
        </p:nvSpPr>
        <p:spPr>
          <a:xfrm>
            <a:off x="7410450" y="2093595"/>
            <a:ext cx="4652645" cy="959842"/>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Consensus protocols mitigate collusion and ensure fair resource allocation, maintaining the integrity of multi-agent interactions.</a:t>
            </a:r>
            <a:endParaRPr lang="en-US" sz="1600" dirty="0"/>
          </a:p>
        </p:txBody>
      </p:sp>
      <p:sp>
        <p:nvSpPr>
          <p:cNvPr id="16" name="Shape 12"/>
          <p:cNvSpPr/>
          <p:nvPr/>
        </p:nvSpPr>
        <p:spPr>
          <a:xfrm>
            <a:off x="6674087" y="2993513"/>
            <a:ext cx="665094" cy="295787"/>
          </a:xfrm>
          <a:prstGeom prst="rect">
            <a:avLst/>
          </a:prstGeom>
          <a:solidFill>
            <a:srgbClr val="000000">
              <a:alpha val="0"/>
            </a:srgbClr>
          </a:solidFill>
          <a:ln/>
        </p:spPr>
      </p:sp>
      <p:sp>
        <p:nvSpPr>
          <p:cNvPr id="17" name="Text 13"/>
          <p:cNvSpPr/>
          <p:nvPr/>
        </p:nvSpPr>
        <p:spPr>
          <a:xfrm>
            <a:off x="6674087" y="2993513"/>
            <a:ext cx="665094" cy="295787"/>
          </a:xfrm>
          <a:prstGeom prst="rect">
            <a:avLst/>
          </a:prstGeom>
          <a:noFill/>
          <a:ln/>
        </p:spPr>
        <p:txBody>
          <a:bodyPr wrap="square" lIns="0" tIns="0" rIns="0" bIns="0" rtlCol="0" anchor="t"/>
          <a:lstStyle/>
          <a:p>
            <a:pPr algn="ctr" indent="0" marL="0">
              <a:lnSpc>
                <a:spcPct val="110000"/>
              </a:lnSpc>
              <a:buNone/>
            </a:pPr>
            <a:r>
              <a:rPr lang="en-US" sz="1800" dirty="0">
                <a:solidFill>
                  <a:srgbClr val="FFFFFF"/>
                </a:solidFill>
                <a:latin typeface="MiSans" pitchFamily="34" charset="0"/>
                <a:ea typeface="MiSans" pitchFamily="34" charset="-122"/>
                <a:cs typeface="MiSans" pitchFamily="34" charset="-120"/>
              </a:rPr>
              <a:t>02</a:t>
            </a:r>
            <a:endParaRPr lang="en-US" sz="1600" dirty="0"/>
          </a:p>
        </p:txBody>
      </p:sp>
      <p:sp>
        <p:nvSpPr>
          <p:cNvPr id="18" name="Shape 14"/>
          <p:cNvSpPr/>
          <p:nvPr/>
        </p:nvSpPr>
        <p:spPr>
          <a:xfrm>
            <a:off x="5078467" y="4448411"/>
            <a:ext cx="665094" cy="295787"/>
          </a:xfrm>
          <a:prstGeom prst="rect">
            <a:avLst/>
          </a:prstGeom>
          <a:solidFill>
            <a:srgbClr val="000000">
              <a:alpha val="0"/>
            </a:srgbClr>
          </a:solidFill>
          <a:ln/>
        </p:spPr>
      </p:sp>
      <p:sp>
        <p:nvSpPr>
          <p:cNvPr id="19" name="Text 15"/>
          <p:cNvSpPr/>
          <p:nvPr/>
        </p:nvSpPr>
        <p:spPr>
          <a:xfrm>
            <a:off x="5078467" y="4448411"/>
            <a:ext cx="665094" cy="295787"/>
          </a:xfrm>
          <a:prstGeom prst="rect">
            <a:avLst/>
          </a:prstGeom>
          <a:noFill/>
          <a:ln/>
        </p:spPr>
        <p:txBody>
          <a:bodyPr wrap="square" lIns="0" tIns="0" rIns="0" bIns="0" rtlCol="0" anchor="t"/>
          <a:lstStyle/>
          <a:p>
            <a:pPr algn="ctr" indent="0" marL="0">
              <a:lnSpc>
                <a:spcPct val="110000"/>
              </a:lnSpc>
              <a:buNone/>
            </a:pPr>
            <a:r>
              <a:rPr lang="en-US" sz="1800" dirty="0">
                <a:solidFill>
                  <a:srgbClr val="FFFFFF"/>
                </a:solidFill>
                <a:latin typeface="MiSans" pitchFamily="34" charset="0"/>
                <a:ea typeface="MiSans" pitchFamily="34" charset="-122"/>
                <a:cs typeface="MiSans" pitchFamily="34" charset="-120"/>
              </a:rPr>
              <a:t>04</a:t>
            </a:r>
            <a:endParaRPr lang="en-US" sz="1600" dirty="0"/>
          </a:p>
        </p:txBody>
      </p:sp>
      <p:sp>
        <p:nvSpPr>
          <p:cNvPr id="20" name="Shape 16"/>
          <p:cNvSpPr/>
          <p:nvPr/>
        </p:nvSpPr>
        <p:spPr>
          <a:xfrm>
            <a:off x="6667737" y="4448411"/>
            <a:ext cx="665094" cy="295787"/>
          </a:xfrm>
          <a:prstGeom prst="rect">
            <a:avLst/>
          </a:prstGeom>
          <a:solidFill>
            <a:srgbClr val="000000">
              <a:alpha val="0"/>
            </a:srgbClr>
          </a:solidFill>
          <a:ln/>
        </p:spPr>
      </p:sp>
      <p:sp>
        <p:nvSpPr>
          <p:cNvPr id="21" name="Text 17"/>
          <p:cNvSpPr/>
          <p:nvPr/>
        </p:nvSpPr>
        <p:spPr>
          <a:xfrm>
            <a:off x="6667737" y="4448411"/>
            <a:ext cx="665094" cy="295787"/>
          </a:xfrm>
          <a:prstGeom prst="rect">
            <a:avLst/>
          </a:prstGeom>
          <a:noFill/>
          <a:ln/>
        </p:spPr>
        <p:txBody>
          <a:bodyPr wrap="square" lIns="0" tIns="0" rIns="0" bIns="0" rtlCol="0" anchor="t"/>
          <a:lstStyle/>
          <a:p>
            <a:pPr algn="ctr" indent="0" marL="0">
              <a:lnSpc>
                <a:spcPct val="110000"/>
              </a:lnSpc>
              <a:buNone/>
            </a:pPr>
            <a:r>
              <a:rPr lang="en-US" sz="1800" dirty="0">
                <a:solidFill>
                  <a:srgbClr val="FFFFFF"/>
                </a:solidFill>
                <a:latin typeface="MiSans" pitchFamily="34" charset="0"/>
                <a:ea typeface="MiSans" pitchFamily="34" charset="-122"/>
                <a:cs typeface="MiSans" pitchFamily="34" charset="-120"/>
              </a:rPr>
              <a:t>03</a:t>
            </a:r>
            <a:endParaRPr lang="en-US" sz="1600" dirty="0"/>
          </a:p>
        </p:txBody>
      </p:sp>
      <p:sp>
        <p:nvSpPr>
          <p:cNvPr id="22" name="Text 18"/>
          <p:cNvSpPr/>
          <p:nvPr/>
        </p:nvSpPr>
        <p:spPr>
          <a:xfrm>
            <a:off x="7589520" y="4237355"/>
            <a:ext cx="430530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Token Economies</a:t>
            </a:r>
            <a:endParaRPr lang="en-US" sz="1600" dirty="0"/>
          </a:p>
        </p:txBody>
      </p:sp>
      <p:sp>
        <p:nvSpPr>
          <p:cNvPr id="23" name="Text 19"/>
          <p:cNvSpPr/>
          <p:nvPr/>
        </p:nvSpPr>
        <p:spPr>
          <a:xfrm>
            <a:off x="7410450" y="4514215"/>
            <a:ext cx="4652645" cy="959842"/>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Token economies allocate compute resources efficiently, enabling agents to focus on high-priority tasks and optimize overall performance.</a:t>
            </a:r>
            <a:endParaRPr lang="en-US" sz="1600" dirty="0"/>
          </a:p>
        </p:txBody>
      </p:sp>
      <p:sp>
        <p:nvSpPr>
          <p:cNvPr id="24" name="Text 20"/>
          <p:cNvSpPr/>
          <p:nvPr/>
        </p:nvSpPr>
        <p:spPr>
          <a:xfrm>
            <a:off x="623570" y="1816735"/>
            <a:ext cx="430530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Specialized Agents</a:t>
            </a:r>
            <a:endParaRPr lang="en-US" sz="1600" dirty="0"/>
          </a:p>
        </p:txBody>
      </p:sp>
      <p:sp>
        <p:nvSpPr>
          <p:cNvPr id="25" name="Text 21"/>
          <p:cNvSpPr/>
          <p:nvPr/>
        </p:nvSpPr>
        <p:spPr>
          <a:xfrm>
            <a:off x="419100" y="2093595"/>
            <a:ext cx="4652645" cy="959842"/>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Populations of specialized agents negotiate, delegate, and self-organize into dynamic topologies, enabling scalable collective intelligence.</a:t>
            </a:r>
            <a:endParaRPr lang="en-US" sz="1600" dirty="0"/>
          </a:p>
        </p:txBody>
      </p:sp>
      <p:sp>
        <p:nvSpPr>
          <p:cNvPr id="26" name="Text 22"/>
          <p:cNvSpPr/>
          <p:nvPr/>
        </p:nvSpPr>
        <p:spPr>
          <a:xfrm>
            <a:off x="623570" y="4237355"/>
            <a:ext cx="430530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Emergent Specialization</a:t>
            </a:r>
            <a:endParaRPr lang="en-US" sz="1600" dirty="0"/>
          </a:p>
        </p:txBody>
      </p:sp>
      <p:sp>
        <p:nvSpPr>
          <p:cNvPr id="27" name="Text 23"/>
          <p:cNvSpPr/>
          <p:nvPr/>
        </p:nvSpPr>
        <p:spPr>
          <a:xfrm>
            <a:off x="419100" y="4551045"/>
            <a:ext cx="4652645" cy="959842"/>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Emergent specialization yields collective intelligence that exceeds individual agent capability, driving innovation and efficiency in complex systems.</a:t>
            </a:r>
            <a:endParaRPr lang="en-US" sz="1600" dirty="0"/>
          </a:p>
        </p:txBody>
      </p:sp>
      <p:sp>
        <p:nvSpPr>
          <p:cNvPr id="28" name="Text 24"/>
          <p:cNvSpPr/>
          <p:nvPr/>
        </p:nvSpPr>
        <p:spPr>
          <a:xfrm>
            <a:off x="516890" y="723265"/>
            <a:ext cx="9779000" cy="8331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Emergent Multi-Agent Swarms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3-d2r9b8pe3tpg8rchv2tg.jpg">    </p:cNvPr>
          <p:cNvPicPr>
            <a:picLocks noChangeAspect="1"/>
          </p:cNvPicPr>
          <p:nvPr/>
        </p:nvPicPr>
        <p:blipFill>
          <a:blip r:embed="rId1"/>
          <a:srcRect l="0" r="0" t="18" b="18"/>
          <a:stretch/>
        </p:blipFill>
        <p:spPr>
          <a:xfrm>
            <a:off x="-11363" y="0"/>
            <a:ext cx="12203363" cy="6871023"/>
          </a:xfrm>
          <a:prstGeom prst="rect">
            <a:avLst/>
          </a:prstGeom>
        </p:spPr>
      </p:pic>
      <p:pic>
        <p:nvPicPr>
          <p:cNvPr id="3" name="Image 1" descr="https://kimi-img.moonshot.cn/pub/slides/slides_tmpl/image/25-09-02-14:58:42-d2r9b8he3tpg8rchv2qg.jpg">    </p:cNvPr>
          <p:cNvPicPr>
            <a:picLocks noChangeAspect="1"/>
          </p:cNvPicPr>
          <p:nvPr/>
        </p:nvPicPr>
        <p:blipFill>
          <a:blip r:embed="rId2">
            <a:alphaModFix amt="54000"/>
          </a:blip>
          <a:stretch>
            <a:fillRect/>
          </a:stretch>
        </p:blipFill>
        <p:spPr>
          <a:xfrm>
            <a:off x="923290" y="1731010"/>
            <a:ext cx="19050" cy="3390900"/>
          </a:xfrm>
          <a:prstGeom prst="rect">
            <a:avLst/>
          </a:prstGeom>
        </p:spPr>
      </p:pic>
      <p:pic>
        <p:nvPicPr>
          <p:cNvPr id="4" name="Image 2" descr="https://kimi-img.moonshot.cn/pub/slides/slides_tmpl/image/25-09-02-14:58:42-d2r9b8he3tpg8rchv2s0.png">    </p:cNvPr>
          <p:cNvPicPr>
            <a:picLocks noChangeAspect="1"/>
          </p:cNvPicPr>
          <p:nvPr/>
        </p:nvPicPr>
        <p:blipFill>
          <a:blip r:embed="rId3"/>
          <a:stretch>
            <a:fillRect/>
          </a:stretch>
        </p:blipFill>
        <p:spPr>
          <a:xfrm>
            <a:off x="11430635" y="913130"/>
            <a:ext cx="323850" cy="323850"/>
          </a:xfrm>
          <a:prstGeom prst="rect">
            <a:avLst/>
          </a:prstGeom>
        </p:spPr>
      </p:pic>
      <p:sp>
        <p:nvSpPr>
          <p:cNvPr id="5" name="Shape 0"/>
          <p:cNvSpPr/>
          <p:nvPr/>
        </p:nvSpPr>
        <p:spPr>
          <a:xfrm>
            <a:off x="863600" y="6177280"/>
            <a:ext cx="0" cy="125730"/>
          </a:xfrm>
          <a:prstGeom prst="line">
            <a:avLst/>
          </a:prstGeom>
          <a:noFill/>
          <a:ln w="12700">
            <a:solidFill>
              <a:srgbClr val="FFFFFF"/>
            </a:solidFill>
            <a:prstDash val="solid"/>
            <a:headEnd type="none"/>
            <a:tailEnd type="none"/>
          </a:ln>
        </p:spPr>
      </p:sp>
      <p:sp>
        <p:nvSpPr>
          <p:cNvPr id="6" name="Shape 1"/>
          <p:cNvSpPr/>
          <p:nvPr/>
        </p:nvSpPr>
        <p:spPr>
          <a:xfrm>
            <a:off x="951230" y="6177280"/>
            <a:ext cx="0" cy="125730"/>
          </a:xfrm>
          <a:prstGeom prst="line">
            <a:avLst/>
          </a:prstGeom>
          <a:noFill/>
          <a:ln w="12700">
            <a:solidFill>
              <a:srgbClr val="FFFFFF"/>
            </a:solidFill>
            <a:prstDash val="solid"/>
            <a:headEnd type="none"/>
            <a:tailEnd type="none"/>
          </a:ln>
        </p:spPr>
      </p:sp>
      <p:sp>
        <p:nvSpPr>
          <p:cNvPr id="7" name="Shape 2"/>
          <p:cNvSpPr/>
          <p:nvPr/>
        </p:nvSpPr>
        <p:spPr>
          <a:xfrm>
            <a:off x="1039495" y="6072505"/>
            <a:ext cx="0" cy="220345"/>
          </a:xfrm>
          <a:prstGeom prst="line">
            <a:avLst/>
          </a:prstGeom>
          <a:noFill/>
          <a:ln w="12700">
            <a:solidFill>
              <a:srgbClr val="FFFFFF"/>
            </a:solidFill>
            <a:prstDash val="solid"/>
            <a:headEnd type="none"/>
            <a:tailEnd type="none"/>
          </a:ln>
        </p:spPr>
      </p:sp>
      <p:sp>
        <p:nvSpPr>
          <p:cNvPr id="8" name="Shape 3"/>
          <p:cNvSpPr/>
          <p:nvPr/>
        </p:nvSpPr>
        <p:spPr>
          <a:xfrm>
            <a:off x="1127125" y="6177280"/>
            <a:ext cx="0" cy="125730"/>
          </a:xfrm>
          <a:prstGeom prst="line">
            <a:avLst/>
          </a:prstGeom>
          <a:noFill/>
          <a:ln w="12700">
            <a:solidFill>
              <a:srgbClr val="FFFFFF"/>
            </a:solidFill>
            <a:prstDash val="solid"/>
            <a:headEnd type="none"/>
            <a:tailEnd type="none"/>
          </a:ln>
        </p:spPr>
      </p:sp>
      <p:sp>
        <p:nvSpPr>
          <p:cNvPr id="9" name="Shape 4"/>
          <p:cNvSpPr/>
          <p:nvPr/>
        </p:nvSpPr>
        <p:spPr>
          <a:xfrm>
            <a:off x="1215390" y="6177280"/>
            <a:ext cx="0" cy="125730"/>
          </a:xfrm>
          <a:prstGeom prst="line">
            <a:avLst/>
          </a:prstGeom>
          <a:noFill/>
          <a:ln w="12700">
            <a:solidFill>
              <a:srgbClr val="FFFFFF"/>
            </a:solidFill>
            <a:prstDash val="solid"/>
            <a:headEnd type="none"/>
            <a:tailEnd type="none"/>
          </a:ln>
        </p:spPr>
      </p:sp>
      <p:pic>
        <p:nvPicPr>
          <p:cNvPr id="10" name="Image 3" descr="https://kimi-img.moonshot.cn/pub/slides/slides_tmpl/image/25-09-02-14:58:42-d2r9b8he3tpg8rchv2sg.png">    </p:cNvPr>
          <p:cNvPicPr>
            <a:picLocks noChangeAspect="1"/>
          </p:cNvPicPr>
          <p:nvPr/>
        </p:nvPicPr>
        <p:blipFill>
          <a:blip r:embed="rId4"/>
          <a:stretch>
            <a:fillRect/>
          </a:stretch>
        </p:blipFill>
        <p:spPr>
          <a:xfrm>
            <a:off x="2367915" y="1706245"/>
            <a:ext cx="2721610" cy="2202180"/>
          </a:xfrm>
          <a:prstGeom prst="rect">
            <a:avLst/>
          </a:prstGeom>
        </p:spPr>
      </p:pic>
      <p:sp>
        <p:nvSpPr>
          <p:cNvPr id="11" name="Text 5"/>
          <p:cNvSpPr/>
          <p:nvPr/>
        </p:nvSpPr>
        <p:spPr>
          <a:xfrm>
            <a:off x="2452370" y="2576830"/>
            <a:ext cx="2500630" cy="696595"/>
          </a:xfrm>
          <a:prstGeom prst="rect">
            <a:avLst/>
          </a:prstGeom>
          <a:noFill/>
          <a:ln/>
        </p:spPr>
        <p:txBody>
          <a:bodyPr wrap="square" lIns="0" tIns="0" rIns="0" bIns="0" rtlCol="0" anchor="t"/>
          <a:lstStyle/>
          <a:p>
            <a:pPr algn="l" indent="0" marL="0">
              <a:lnSpc>
                <a:spcPct val="150000"/>
              </a:lnSpc>
              <a:buNone/>
            </a:pPr>
            <a:r>
              <a:rPr lang="en-US" sz="1600" dirty="0">
                <a:solidFill>
                  <a:srgbClr val="FFFFFF"/>
                </a:solidFill>
                <a:latin typeface="MiSans" pitchFamily="34" charset="0"/>
                <a:ea typeface="MiSans" pitchFamily="34" charset="-122"/>
                <a:cs typeface="MiSans" pitchFamily="34" charset="-120"/>
              </a:rPr>
              <a:t>Foundations</a:t>
            </a:r>
            <a:endParaRPr lang="en-US" sz="1600" dirty="0"/>
          </a:p>
        </p:txBody>
      </p:sp>
      <p:sp>
        <p:nvSpPr>
          <p:cNvPr id="12" name="Shape 6"/>
          <p:cNvSpPr/>
          <p:nvPr/>
        </p:nvSpPr>
        <p:spPr>
          <a:xfrm>
            <a:off x="3073400" y="1906270"/>
            <a:ext cx="834390" cy="690880"/>
          </a:xfrm>
          <a:prstGeom prst="roundRect">
            <a:avLst/>
          </a:prstGeom>
          <a:solidFill>
            <a:srgbClr val="000000">
              <a:alpha val="0"/>
            </a:srgbClr>
          </a:solidFill>
          <a:ln/>
        </p:spPr>
      </p:sp>
      <p:sp>
        <p:nvSpPr>
          <p:cNvPr id="13" name="Text 7"/>
          <p:cNvSpPr/>
          <p:nvPr/>
        </p:nvSpPr>
        <p:spPr>
          <a:xfrm>
            <a:off x="3073400" y="1906270"/>
            <a:ext cx="834390" cy="690880"/>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01</a:t>
            </a:r>
            <a:endParaRPr lang="en-US" sz="1600" dirty="0"/>
          </a:p>
        </p:txBody>
      </p:sp>
      <p:pic>
        <p:nvPicPr>
          <p:cNvPr id="14" name="Image 4" descr="https://kimi-img.moonshot.cn/pub/slides/slides_tmpl/image/25-09-02-14:58:42-d2r9b8he3tpg8rchv2sg.png">    </p:cNvPr>
          <p:cNvPicPr>
            <a:picLocks noChangeAspect="1"/>
          </p:cNvPicPr>
          <p:nvPr/>
        </p:nvPicPr>
        <p:blipFill>
          <a:blip r:embed="rId5"/>
          <a:stretch>
            <a:fillRect/>
          </a:stretch>
        </p:blipFill>
        <p:spPr>
          <a:xfrm>
            <a:off x="5311775" y="1706245"/>
            <a:ext cx="2721610" cy="2202180"/>
          </a:xfrm>
          <a:prstGeom prst="rect">
            <a:avLst/>
          </a:prstGeom>
        </p:spPr>
      </p:pic>
      <p:sp>
        <p:nvSpPr>
          <p:cNvPr id="15" name="Text 8"/>
          <p:cNvSpPr/>
          <p:nvPr/>
        </p:nvSpPr>
        <p:spPr>
          <a:xfrm>
            <a:off x="5361940" y="2576830"/>
            <a:ext cx="2500630" cy="805815"/>
          </a:xfrm>
          <a:prstGeom prst="rect">
            <a:avLst/>
          </a:prstGeom>
          <a:noFill/>
          <a:ln/>
        </p:spPr>
        <p:txBody>
          <a:bodyPr wrap="square" lIns="0" tIns="0" rIns="0" bIns="0" rtlCol="0" anchor="t"/>
          <a:lstStyle/>
          <a:p>
            <a:pPr algn="l" indent="0" marL="0">
              <a:lnSpc>
                <a:spcPct val="150000"/>
              </a:lnSpc>
              <a:buNone/>
            </a:pPr>
            <a:r>
              <a:rPr lang="en-US" sz="1600" dirty="0">
                <a:solidFill>
                  <a:srgbClr val="FFFFFF"/>
                </a:solidFill>
                <a:latin typeface="MiSans" pitchFamily="34" charset="0"/>
                <a:ea typeface="MiSans" pitchFamily="34" charset="-122"/>
                <a:cs typeface="MiSans" pitchFamily="34" charset="-120"/>
              </a:rPr>
              <a:t>Architecture Deep Dive</a:t>
            </a:r>
            <a:endParaRPr lang="en-US" sz="1600" dirty="0"/>
          </a:p>
        </p:txBody>
      </p:sp>
      <p:sp>
        <p:nvSpPr>
          <p:cNvPr id="16" name="Shape 9"/>
          <p:cNvSpPr/>
          <p:nvPr/>
        </p:nvSpPr>
        <p:spPr>
          <a:xfrm>
            <a:off x="6035040" y="1911985"/>
            <a:ext cx="834390" cy="691515"/>
          </a:xfrm>
          <a:prstGeom prst="roundRect">
            <a:avLst/>
          </a:prstGeom>
          <a:solidFill>
            <a:srgbClr val="000000">
              <a:alpha val="0"/>
            </a:srgbClr>
          </a:solidFill>
          <a:ln/>
        </p:spPr>
      </p:sp>
      <p:sp>
        <p:nvSpPr>
          <p:cNvPr id="17" name="Text 10"/>
          <p:cNvSpPr/>
          <p:nvPr/>
        </p:nvSpPr>
        <p:spPr>
          <a:xfrm>
            <a:off x="6035040" y="1911985"/>
            <a:ext cx="834390" cy="691515"/>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02</a:t>
            </a:r>
            <a:endParaRPr lang="en-US" sz="1600" dirty="0"/>
          </a:p>
        </p:txBody>
      </p:sp>
      <p:pic>
        <p:nvPicPr>
          <p:cNvPr id="18" name="Image 5" descr="https://kimi-img.moonshot.cn/pub/slides/slides_tmpl/image/25-09-02-14:58:42-d2r9b8he3tpg8rchv2sg.png">    </p:cNvPr>
          <p:cNvPicPr>
            <a:picLocks noChangeAspect="1"/>
          </p:cNvPicPr>
          <p:nvPr/>
        </p:nvPicPr>
        <p:blipFill>
          <a:blip r:embed="rId6"/>
          <a:stretch>
            <a:fillRect/>
          </a:stretch>
        </p:blipFill>
        <p:spPr>
          <a:xfrm>
            <a:off x="8067040" y="1706245"/>
            <a:ext cx="2721610" cy="2201545"/>
          </a:xfrm>
          <a:prstGeom prst="rect">
            <a:avLst/>
          </a:prstGeom>
        </p:spPr>
      </p:pic>
      <p:sp>
        <p:nvSpPr>
          <p:cNvPr id="19" name="Text 11"/>
          <p:cNvSpPr/>
          <p:nvPr/>
        </p:nvSpPr>
        <p:spPr>
          <a:xfrm>
            <a:off x="8117205" y="2576830"/>
            <a:ext cx="2500630" cy="805815"/>
          </a:xfrm>
          <a:prstGeom prst="rect">
            <a:avLst/>
          </a:prstGeom>
          <a:noFill/>
          <a:ln/>
        </p:spPr>
        <p:txBody>
          <a:bodyPr wrap="square" lIns="0" tIns="0" rIns="0" bIns="0" rtlCol="0" anchor="t"/>
          <a:lstStyle/>
          <a:p>
            <a:pPr algn="l" indent="0" marL="0">
              <a:lnSpc>
                <a:spcPct val="150000"/>
              </a:lnSpc>
              <a:buNone/>
            </a:pPr>
            <a:r>
              <a:rPr lang="en-US" sz="1600" dirty="0">
                <a:solidFill>
                  <a:srgbClr val="FFFFFF"/>
                </a:solidFill>
                <a:latin typeface="MiSans" pitchFamily="34" charset="0"/>
                <a:ea typeface="MiSans" pitchFamily="34" charset="-122"/>
                <a:cs typeface="MiSans" pitchFamily="34" charset="-120"/>
              </a:rPr>
              <a:t>Training Paradigms</a:t>
            </a:r>
            <a:endParaRPr lang="en-US" sz="1600" dirty="0"/>
          </a:p>
        </p:txBody>
      </p:sp>
      <p:sp>
        <p:nvSpPr>
          <p:cNvPr id="20" name="Shape 12"/>
          <p:cNvSpPr/>
          <p:nvPr/>
        </p:nvSpPr>
        <p:spPr>
          <a:xfrm>
            <a:off x="8758555" y="1906270"/>
            <a:ext cx="834390" cy="691515"/>
          </a:xfrm>
          <a:prstGeom prst="roundRect">
            <a:avLst/>
          </a:prstGeom>
          <a:solidFill>
            <a:srgbClr val="000000">
              <a:alpha val="0"/>
            </a:srgbClr>
          </a:solidFill>
          <a:ln/>
        </p:spPr>
      </p:sp>
      <p:sp>
        <p:nvSpPr>
          <p:cNvPr id="21" name="Text 13"/>
          <p:cNvSpPr/>
          <p:nvPr/>
        </p:nvSpPr>
        <p:spPr>
          <a:xfrm>
            <a:off x="8758555" y="1906270"/>
            <a:ext cx="834390" cy="691515"/>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03</a:t>
            </a:r>
            <a:endParaRPr lang="en-US" sz="1600" dirty="0"/>
          </a:p>
        </p:txBody>
      </p:sp>
      <p:pic>
        <p:nvPicPr>
          <p:cNvPr id="22" name="Image 6" descr="https://kimi-img.moonshot.cn/pub/slides/slides_tmpl/image/25-09-02-14:58:42-d2r9b8he3tpg8rchv2sg.png">    </p:cNvPr>
          <p:cNvPicPr>
            <a:picLocks noChangeAspect="1"/>
          </p:cNvPicPr>
          <p:nvPr/>
        </p:nvPicPr>
        <p:blipFill>
          <a:blip r:embed="rId7"/>
          <a:stretch>
            <a:fillRect/>
          </a:stretch>
        </p:blipFill>
        <p:spPr>
          <a:xfrm>
            <a:off x="2367915" y="3719830"/>
            <a:ext cx="2721610" cy="2202180"/>
          </a:xfrm>
          <a:prstGeom prst="rect">
            <a:avLst/>
          </a:prstGeom>
        </p:spPr>
      </p:pic>
      <p:sp>
        <p:nvSpPr>
          <p:cNvPr id="23" name="Text 14"/>
          <p:cNvSpPr/>
          <p:nvPr/>
        </p:nvSpPr>
        <p:spPr>
          <a:xfrm>
            <a:off x="2452370" y="4609465"/>
            <a:ext cx="2500630" cy="697865"/>
          </a:xfrm>
          <a:prstGeom prst="rect">
            <a:avLst/>
          </a:prstGeom>
          <a:noFill/>
          <a:ln/>
        </p:spPr>
        <p:txBody>
          <a:bodyPr wrap="square" lIns="0" tIns="0" rIns="0" bIns="0" rtlCol="0" anchor="t"/>
          <a:lstStyle/>
          <a:p>
            <a:pPr algn="l" indent="0" marL="0">
              <a:lnSpc>
                <a:spcPct val="150000"/>
              </a:lnSpc>
              <a:buNone/>
            </a:pPr>
            <a:r>
              <a:rPr lang="en-US" sz="1600" dirty="0">
                <a:solidFill>
                  <a:srgbClr val="FFFFFF"/>
                </a:solidFill>
                <a:latin typeface="MiSans" pitchFamily="34" charset="0"/>
                <a:ea typeface="MiSans" pitchFamily="34" charset="-122"/>
                <a:cs typeface="MiSans" pitchFamily="34" charset="-120"/>
              </a:rPr>
              <a:t>Advanced Mechanisms</a:t>
            </a:r>
            <a:endParaRPr lang="en-US" sz="1600" dirty="0"/>
          </a:p>
        </p:txBody>
      </p:sp>
      <p:sp>
        <p:nvSpPr>
          <p:cNvPr id="24" name="Shape 15"/>
          <p:cNvSpPr/>
          <p:nvPr/>
        </p:nvSpPr>
        <p:spPr>
          <a:xfrm>
            <a:off x="3073400" y="3919855"/>
            <a:ext cx="834390" cy="697230"/>
          </a:xfrm>
          <a:prstGeom prst="roundRect">
            <a:avLst/>
          </a:prstGeom>
          <a:solidFill>
            <a:srgbClr val="000000">
              <a:alpha val="0"/>
            </a:srgbClr>
          </a:solidFill>
          <a:ln/>
        </p:spPr>
      </p:sp>
      <p:sp>
        <p:nvSpPr>
          <p:cNvPr id="25" name="Text 16"/>
          <p:cNvSpPr/>
          <p:nvPr/>
        </p:nvSpPr>
        <p:spPr>
          <a:xfrm>
            <a:off x="3073400" y="3919855"/>
            <a:ext cx="834390" cy="697230"/>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04</a:t>
            </a:r>
            <a:endParaRPr lang="en-US" sz="1600" dirty="0"/>
          </a:p>
        </p:txBody>
      </p:sp>
      <p:pic>
        <p:nvPicPr>
          <p:cNvPr id="26" name="Image 7" descr="https://kimi-img.moonshot.cn/pub/slides/slides_tmpl/image/25-09-02-14:58:42-d2r9b8he3tpg8rchv2sg.png">    </p:cNvPr>
          <p:cNvPicPr>
            <a:picLocks noChangeAspect="1"/>
          </p:cNvPicPr>
          <p:nvPr/>
        </p:nvPicPr>
        <p:blipFill>
          <a:blip r:embed="rId8"/>
          <a:stretch>
            <a:fillRect/>
          </a:stretch>
        </p:blipFill>
        <p:spPr>
          <a:xfrm>
            <a:off x="5311775" y="3719830"/>
            <a:ext cx="2721610" cy="2202180"/>
          </a:xfrm>
          <a:prstGeom prst="rect">
            <a:avLst/>
          </a:prstGeom>
        </p:spPr>
      </p:pic>
      <p:sp>
        <p:nvSpPr>
          <p:cNvPr id="27" name="Text 17"/>
          <p:cNvSpPr/>
          <p:nvPr/>
        </p:nvSpPr>
        <p:spPr>
          <a:xfrm>
            <a:off x="5361940" y="4609465"/>
            <a:ext cx="2500630" cy="805815"/>
          </a:xfrm>
          <a:prstGeom prst="rect">
            <a:avLst/>
          </a:prstGeom>
          <a:noFill/>
          <a:ln/>
        </p:spPr>
        <p:txBody>
          <a:bodyPr wrap="square" lIns="0" tIns="0" rIns="0" bIns="0" rtlCol="0" anchor="t"/>
          <a:lstStyle/>
          <a:p>
            <a:pPr algn="l" indent="0" marL="0">
              <a:lnSpc>
                <a:spcPct val="150000"/>
              </a:lnSpc>
              <a:buNone/>
            </a:pPr>
            <a:r>
              <a:rPr lang="en-US" sz="1600" dirty="0">
                <a:solidFill>
                  <a:srgbClr val="FFFFFF"/>
                </a:solidFill>
                <a:latin typeface="MiSans" pitchFamily="34" charset="0"/>
                <a:ea typeface="MiSans" pitchFamily="34" charset="-122"/>
                <a:cs typeface="MiSans" pitchFamily="34" charset="-120"/>
              </a:rPr>
              <a:t>Evaluation &amp; Risk</a:t>
            </a:r>
            <a:endParaRPr lang="en-US" sz="1600" dirty="0"/>
          </a:p>
        </p:txBody>
      </p:sp>
      <p:sp>
        <p:nvSpPr>
          <p:cNvPr id="28" name="Shape 18"/>
          <p:cNvSpPr/>
          <p:nvPr/>
        </p:nvSpPr>
        <p:spPr>
          <a:xfrm>
            <a:off x="6035040" y="3925570"/>
            <a:ext cx="834390" cy="691515"/>
          </a:xfrm>
          <a:prstGeom prst="roundRect">
            <a:avLst/>
          </a:prstGeom>
          <a:solidFill>
            <a:srgbClr val="000000">
              <a:alpha val="0"/>
            </a:srgbClr>
          </a:solidFill>
          <a:ln/>
        </p:spPr>
      </p:sp>
      <p:sp>
        <p:nvSpPr>
          <p:cNvPr id="29" name="Text 19"/>
          <p:cNvSpPr/>
          <p:nvPr/>
        </p:nvSpPr>
        <p:spPr>
          <a:xfrm>
            <a:off x="6035040" y="3925570"/>
            <a:ext cx="834390" cy="691515"/>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05</a:t>
            </a:r>
            <a:endParaRPr lang="en-US" sz="1600" dirty="0"/>
          </a:p>
        </p:txBody>
      </p:sp>
      <p:pic>
        <p:nvPicPr>
          <p:cNvPr id="30" name="Image 8" descr="https://kimi-img.moonshot.cn/pub/slides/slides_tmpl/image/25-09-02-14:58:42-d2r9b8he3tpg8rchv2sg.png">    </p:cNvPr>
          <p:cNvPicPr>
            <a:picLocks noChangeAspect="1"/>
          </p:cNvPicPr>
          <p:nvPr/>
        </p:nvPicPr>
        <p:blipFill>
          <a:blip r:embed="rId9"/>
          <a:stretch>
            <a:fillRect/>
          </a:stretch>
        </p:blipFill>
        <p:spPr>
          <a:xfrm>
            <a:off x="8067040" y="3719830"/>
            <a:ext cx="2721610" cy="2201545"/>
          </a:xfrm>
          <a:prstGeom prst="rect">
            <a:avLst/>
          </a:prstGeom>
        </p:spPr>
      </p:pic>
      <p:sp>
        <p:nvSpPr>
          <p:cNvPr id="31" name="Text 20"/>
          <p:cNvSpPr/>
          <p:nvPr/>
        </p:nvSpPr>
        <p:spPr>
          <a:xfrm>
            <a:off x="8117205" y="4609465"/>
            <a:ext cx="2500630" cy="805815"/>
          </a:xfrm>
          <a:prstGeom prst="rect">
            <a:avLst/>
          </a:prstGeom>
          <a:noFill/>
          <a:ln/>
        </p:spPr>
        <p:txBody>
          <a:bodyPr wrap="square" lIns="0" tIns="0" rIns="0" bIns="0" rtlCol="0" anchor="ctr"/>
          <a:lstStyle/>
          <a:p>
            <a:pPr algn="l" indent="0" marL="0">
              <a:lnSpc>
                <a:spcPct val="150000"/>
              </a:lnSpc>
              <a:buNone/>
            </a:pPr>
            <a:r>
              <a:rPr lang="en-US" sz="1600" dirty="0">
                <a:solidFill>
                  <a:srgbClr val="FFFFFF"/>
                </a:solidFill>
                <a:latin typeface="MiSans" pitchFamily="34" charset="0"/>
                <a:ea typeface="MiSans" pitchFamily="34" charset="-122"/>
                <a:cs typeface="MiSans" pitchFamily="34" charset="-120"/>
              </a:rPr>
              <a:t>Future &amp; Takeaways</a:t>
            </a:r>
            <a:endParaRPr lang="en-US" sz="1600" dirty="0"/>
          </a:p>
        </p:txBody>
      </p:sp>
      <p:sp>
        <p:nvSpPr>
          <p:cNvPr id="32" name="Shape 21"/>
          <p:cNvSpPr/>
          <p:nvPr/>
        </p:nvSpPr>
        <p:spPr>
          <a:xfrm>
            <a:off x="8758555" y="3919855"/>
            <a:ext cx="834390" cy="691515"/>
          </a:xfrm>
          <a:prstGeom prst="roundRect">
            <a:avLst/>
          </a:prstGeom>
          <a:solidFill>
            <a:srgbClr val="000000">
              <a:alpha val="0"/>
            </a:srgbClr>
          </a:solidFill>
          <a:ln/>
        </p:spPr>
      </p:sp>
      <p:sp>
        <p:nvSpPr>
          <p:cNvPr id="33" name="Text 22"/>
          <p:cNvSpPr/>
          <p:nvPr/>
        </p:nvSpPr>
        <p:spPr>
          <a:xfrm>
            <a:off x="8758555" y="3919855"/>
            <a:ext cx="834390" cy="691515"/>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06</a:t>
            </a:r>
            <a:endParaRPr lang="en-US" sz="1600" dirty="0"/>
          </a:p>
        </p:txBody>
      </p:sp>
      <p:pic>
        <p:nvPicPr>
          <p:cNvPr id="34" name="Image 9" descr="https://kimi-img.moonshot.cn/pub/slides/slides_tmpl/image/25-09-02-14:58:42-d2r9b8he3tpg8rchv2rg.png">    </p:cNvPr>
          <p:cNvPicPr>
            <a:picLocks noChangeAspect="1"/>
          </p:cNvPicPr>
          <p:nvPr/>
        </p:nvPicPr>
        <p:blipFill>
          <a:blip r:embed="rId10"/>
          <a:stretch>
            <a:fillRect/>
          </a:stretch>
        </p:blipFill>
        <p:spPr>
          <a:xfrm>
            <a:off x="2490470" y="1706245"/>
            <a:ext cx="1969135" cy="97155"/>
          </a:xfrm>
          <a:prstGeom prst="rect">
            <a:avLst/>
          </a:prstGeom>
        </p:spPr>
      </p:pic>
      <p:pic>
        <p:nvPicPr>
          <p:cNvPr id="35" name="Image 10" descr="https://kimi-img.moonshot.cn/pub/slides/slides_tmpl/image/25-09-02-14:58:42-d2r9b8he3tpg8rchv2rg.png">    </p:cNvPr>
          <p:cNvPicPr>
            <a:picLocks noChangeAspect="1"/>
          </p:cNvPicPr>
          <p:nvPr/>
        </p:nvPicPr>
        <p:blipFill>
          <a:blip r:embed="rId11"/>
          <a:stretch>
            <a:fillRect/>
          </a:stretch>
        </p:blipFill>
        <p:spPr>
          <a:xfrm>
            <a:off x="5438140" y="1706245"/>
            <a:ext cx="1969135" cy="97155"/>
          </a:xfrm>
          <a:prstGeom prst="rect">
            <a:avLst/>
          </a:prstGeom>
        </p:spPr>
      </p:pic>
      <p:pic>
        <p:nvPicPr>
          <p:cNvPr id="36" name="Image 11" descr="https://kimi-img.moonshot.cn/pub/slides/slides_tmpl/image/25-09-02-14:58:42-d2r9b8he3tpg8rchv2rg.png">    </p:cNvPr>
          <p:cNvPicPr>
            <a:picLocks noChangeAspect="1"/>
          </p:cNvPicPr>
          <p:nvPr/>
        </p:nvPicPr>
        <p:blipFill>
          <a:blip r:embed="rId12"/>
          <a:stretch>
            <a:fillRect/>
          </a:stretch>
        </p:blipFill>
        <p:spPr>
          <a:xfrm>
            <a:off x="8183880" y="1706245"/>
            <a:ext cx="1969135" cy="97155"/>
          </a:xfrm>
          <a:prstGeom prst="rect">
            <a:avLst/>
          </a:prstGeom>
        </p:spPr>
      </p:pic>
      <p:pic>
        <p:nvPicPr>
          <p:cNvPr id="37" name="Image 12" descr="https://kimi-img.moonshot.cn/pub/slides/slides_tmpl/image/25-09-02-14:58:42-d2r9b8he3tpg8rchv2rg.png">    </p:cNvPr>
          <p:cNvPicPr>
            <a:picLocks noChangeAspect="1"/>
          </p:cNvPicPr>
          <p:nvPr/>
        </p:nvPicPr>
        <p:blipFill>
          <a:blip r:embed="rId13"/>
          <a:stretch>
            <a:fillRect/>
          </a:stretch>
        </p:blipFill>
        <p:spPr>
          <a:xfrm>
            <a:off x="2490470" y="3719830"/>
            <a:ext cx="1969135" cy="97155"/>
          </a:xfrm>
          <a:prstGeom prst="rect">
            <a:avLst/>
          </a:prstGeom>
        </p:spPr>
      </p:pic>
      <p:pic>
        <p:nvPicPr>
          <p:cNvPr id="38" name="Image 13" descr="https://kimi-img.moonshot.cn/pub/slides/slides_tmpl/image/25-09-02-14:58:42-d2r9b8he3tpg8rchv2rg.png">    </p:cNvPr>
          <p:cNvPicPr>
            <a:picLocks noChangeAspect="1"/>
          </p:cNvPicPr>
          <p:nvPr/>
        </p:nvPicPr>
        <p:blipFill>
          <a:blip r:embed="rId14"/>
          <a:stretch>
            <a:fillRect/>
          </a:stretch>
        </p:blipFill>
        <p:spPr>
          <a:xfrm>
            <a:off x="5438140" y="3719830"/>
            <a:ext cx="1969135" cy="97155"/>
          </a:xfrm>
          <a:prstGeom prst="rect">
            <a:avLst/>
          </a:prstGeom>
        </p:spPr>
      </p:pic>
      <p:pic>
        <p:nvPicPr>
          <p:cNvPr id="39" name="Image 14" descr="https://kimi-img.moonshot.cn/pub/slides/slides_tmpl/image/25-09-02-14:58:42-d2r9b8he3tpg8rchv2rg.png">    </p:cNvPr>
          <p:cNvPicPr>
            <a:picLocks noChangeAspect="1"/>
          </p:cNvPicPr>
          <p:nvPr/>
        </p:nvPicPr>
        <p:blipFill>
          <a:blip r:embed="rId15"/>
          <a:stretch>
            <a:fillRect/>
          </a:stretch>
        </p:blipFill>
        <p:spPr>
          <a:xfrm>
            <a:off x="8183880" y="3719830"/>
            <a:ext cx="1969135" cy="97155"/>
          </a:xfrm>
          <a:prstGeom prst="rect">
            <a:avLst/>
          </a:prstGeom>
        </p:spPr>
      </p:pic>
      <p:sp>
        <p:nvSpPr>
          <p:cNvPr id="40" name="Text 23"/>
          <p:cNvSpPr/>
          <p:nvPr/>
        </p:nvSpPr>
        <p:spPr>
          <a:xfrm>
            <a:off x="795704" y="723889"/>
            <a:ext cx="2639059" cy="415925"/>
          </a:xfrm>
          <a:prstGeom prst="rect">
            <a:avLst/>
          </a:prstGeom>
          <a:noFill/>
          <a:ln/>
        </p:spPr>
        <p:txBody>
          <a:bodyPr wrap="square" lIns="91440" tIns="45720" rIns="91440" bIns="45720" rtlCol="0" anchor="t">
            <a:spAutoFit/>
          </a:bodyPr>
          <a:lstStyle/>
          <a:p>
            <a:pPr algn="l" indent="0" marL="0">
              <a:lnSpc>
                <a:spcPct val="100000"/>
              </a:lnSpc>
              <a:buNone/>
            </a:pPr>
            <a:r>
              <a:rPr lang="en-US" sz="2800" b="1" dirty="0">
                <a:solidFill>
                  <a:srgbClr val="FFFFFF"/>
                </a:solidFill>
                <a:latin typeface="MiSans" pitchFamily="34" charset="0"/>
                <a:ea typeface="MiSans" pitchFamily="34" charset="-122"/>
                <a:cs typeface="MiSans" pitchFamily="34" charset="-120"/>
              </a:rPr>
              <a:t>CONTENTS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Evaluation &amp; Risk</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05</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0" y="0"/>
            <a:ext cx="12192000" cy="6864626"/>
          </a:xfrm>
          <a:prstGeom prst="rect">
            <a:avLst/>
          </a:prstGeom>
        </p:spPr>
      </p:pic>
      <p:sp>
        <p:nvSpPr>
          <p:cNvPr id="3" name="Shape 0"/>
          <p:cNvSpPr/>
          <p:nvPr/>
        </p:nvSpPr>
        <p:spPr>
          <a:xfrm>
            <a:off x="7805420" y="1452245"/>
            <a:ext cx="3491865" cy="4655820"/>
          </a:xfrm>
          <a:prstGeom prst="rect">
            <a:avLst/>
          </a:prstGeom>
          <a:solidFill>
            <a:srgbClr val="FFFFFF">
              <a:alpha val="8235"/>
            </a:srgbClr>
          </a:solidFill>
          <a:ln/>
        </p:spPr>
      </p:sp>
      <p:sp>
        <p:nvSpPr>
          <p:cNvPr id="4" name="Text 1"/>
          <p:cNvSpPr/>
          <p:nvPr/>
        </p:nvSpPr>
        <p:spPr>
          <a:xfrm>
            <a:off x="7805420" y="1452245"/>
            <a:ext cx="3491865" cy="465582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a:off x="450850" y="1452245"/>
            <a:ext cx="3491865" cy="4685030"/>
          </a:xfrm>
          <a:prstGeom prst="rect">
            <a:avLst/>
          </a:prstGeom>
          <a:solidFill>
            <a:srgbClr val="FFFFFF">
              <a:alpha val="8235"/>
            </a:srgbClr>
          </a:solidFill>
          <a:ln/>
        </p:spPr>
      </p:sp>
      <p:sp>
        <p:nvSpPr>
          <p:cNvPr id="6" name="Text 3"/>
          <p:cNvSpPr/>
          <p:nvPr/>
        </p:nvSpPr>
        <p:spPr>
          <a:xfrm>
            <a:off x="450850" y="1452245"/>
            <a:ext cx="3491865" cy="46850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a:off x="10924640" y="816748"/>
            <a:ext cx="77797" cy="72000"/>
          </a:xfrm>
          <a:prstGeom prst="ellipse">
            <a:avLst/>
          </a:prstGeom>
          <a:solidFill>
            <a:srgbClr val="FFFFFF"/>
          </a:solidFill>
          <a:ln/>
        </p:spPr>
      </p:sp>
      <p:sp>
        <p:nvSpPr>
          <p:cNvPr id="8" name="Text 5"/>
          <p:cNvSpPr/>
          <p:nvPr/>
        </p:nvSpPr>
        <p:spPr>
          <a:xfrm>
            <a:off x="10924640" y="8167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a:off x="11052814" y="816748"/>
            <a:ext cx="77797" cy="72000"/>
          </a:xfrm>
          <a:prstGeom prst="ellipse">
            <a:avLst/>
          </a:prstGeom>
          <a:solidFill>
            <a:srgbClr val="FFFFFF">
              <a:alpha val="56471"/>
            </a:srgbClr>
          </a:solidFill>
          <a:ln/>
        </p:spPr>
      </p:sp>
      <p:sp>
        <p:nvSpPr>
          <p:cNvPr id="10" name="Text 7"/>
          <p:cNvSpPr/>
          <p:nvPr/>
        </p:nvSpPr>
        <p:spPr>
          <a:xfrm>
            <a:off x="11052814" y="8167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8"/>
          <p:cNvSpPr/>
          <p:nvPr/>
        </p:nvSpPr>
        <p:spPr>
          <a:xfrm>
            <a:off x="11183828" y="816748"/>
            <a:ext cx="77797" cy="72000"/>
          </a:xfrm>
          <a:prstGeom prst="ellipse">
            <a:avLst/>
          </a:prstGeom>
          <a:solidFill>
            <a:srgbClr val="FFFFFF"/>
          </a:solidFill>
          <a:ln/>
        </p:spPr>
      </p:sp>
      <p:sp>
        <p:nvSpPr>
          <p:cNvPr id="12" name="Text 9"/>
          <p:cNvSpPr/>
          <p:nvPr/>
        </p:nvSpPr>
        <p:spPr>
          <a:xfrm>
            <a:off x="11183828" y="8167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10"/>
          <p:cNvSpPr/>
          <p:nvPr/>
        </p:nvSpPr>
        <p:spPr>
          <a:xfrm>
            <a:off x="11314843" y="816748"/>
            <a:ext cx="77797" cy="72000"/>
          </a:xfrm>
          <a:prstGeom prst="ellipse">
            <a:avLst/>
          </a:prstGeom>
          <a:solidFill>
            <a:srgbClr val="FFFFFF">
              <a:alpha val="56471"/>
            </a:srgbClr>
          </a:solidFill>
          <a:ln/>
        </p:spPr>
      </p:sp>
      <p:sp>
        <p:nvSpPr>
          <p:cNvPr id="14" name="Text 11"/>
          <p:cNvSpPr/>
          <p:nvPr/>
        </p:nvSpPr>
        <p:spPr>
          <a:xfrm>
            <a:off x="11314843" y="8167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5" name="Image 1" descr="https://kimi-img.moonshot.cn/pub/slides/slides_tmpl/image/25-09-02-14:58:54-d2r9bbhe3tpg8rchv3fg.png">    </p:cNvPr>
          <p:cNvPicPr>
            <a:picLocks noChangeAspect="1"/>
          </p:cNvPicPr>
          <p:nvPr/>
        </p:nvPicPr>
        <p:blipFill>
          <a:blip r:embed="rId2"/>
          <a:srcRect l="0" r="0" t="110" b="110"/>
          <a:stretch/>
        </p:blipFill>
        <p:spPr>
          <a:xfrm>
            <a:off x="4154170" y="4946650"/>
            <a:ext cx="3509645" cy="1155700"/>
          </a:xfrm>
          <a:prstGeom prst="rect">
            <a:avLst/>
          </a:prstGeom>
        </p:spPr>
      </p:pic>
      <p:pic>
        <p:nvPicPr>
          <p:cNvPr id="16" name="Image 2" descr="https://kimi-img.moonshot.cn/pub/slides/slides_tmpl/image/25-09-02-14:58:54-d2r9bbhe3tpg8rchv3g0.png">    </p:cNvPr>
          <p:cNvPicPr>
            <a:picLocks noChangeAspect="1"/>
          </p:cNvPicPr>
          <p:nvPr/>
        </p:nvPicPr>
        <p:blipFill>
          <a:blip r:embed="rId3"/>
          <a:srcRect l="27" r="27" t="0" b="0"/>
          <a:stretch/>
        </p:blipFill>
        <p:spPr>
          <a:xfrm>
            <a:off x="8227060" y="4940300"/>
            <a:ext cx="3060700" cy="1168400"/>
          </a:xfrm>
          <a:prstGeom prst="rect">
            <a:avLst/>
          </a:prstGeom>
        </p:spPr>
      </p:pic>
      <p:pic>
        <p:nvPicPr>
          <p:cNvPr id="17" name="Image 3" descr="https://kimi-img.moonshot.cn/pub/slides/slides_tmpl/image/25-09-02-14:58:54-d2r9bbhe3tpg8rchv3gg.png">    </p:cNvPr>
          <p:cNvPicPr>
            <a:picLocks noChangeAspect="1"/>
          </p:cNvPicPr>
          <p:nvPr/>
        </p:nvPicPr>
        <p:blipFill>
          <a:blip r:embed="rId4"/>
          <a:srcRect l="0" r="0" t="81" b="81"/>
          <a:stretch/>
        </p:blipFill>
        <p:spPr>
          <a:xfrm>
            <a:off x="900079" y="4940611"/>
            <a:ext cx="3073400" cy="1168400"/>
          </a:xfrm>
          <a:prstGeom prst="rect">
            <a:avLst/>
          </a:prstGeom>
        </p:spPr>
      </p:pic>
      <p:sp>
        <p:nvSpPr>
          <p:cNvPr id="18" name="Text 12"/>
          <p:cNvSpPr/>
          <p:nvPr/>
        </p:nvSpPr>
        <p:spPr>
          <a:xfrm>
            <a:off x="756285" y="1630680"/>
            <a:ext cx="283146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Goal Success Rate</a:t>
            </a:r>
            <a:endParaRPr lang="en-US" sz="1600" dirty="0"/>
          </a:p>
        </p:txBody>
      </p:sp>
      <p:sp>
        <p:nvSpPr>
          <p:cNvPr id="19" name="Text 13"/>
          <p:cNvSpPr/>
          <p:nvPr/>
        </p:nvSpPr>
        <p:spPr>
          <a:xfrm>
            <a:off x="584835" y="2218055"/>
            <a:ext cx="3295650" cy="1599803"/>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Track the rate at which agents successfully achieve their goals, providing a clear measure of effectiveness in dynamic environments.</a:t>
            </a:r>
            <a:endParaRPr lang="en-US" sz="1600" dirty="0"/>
          </a:p>
        </p:txBody>
      </p:sp>
      <p:sp>
        <p:nvSpPr>
          <p:cNvPr id="20" name="Text 14"/>
          <p:cNvSpPr/>
          <p:nvPr/>
        </p:nvSpPr>
        <p:spPr>
          <a:xfrm>
            <a:off x="8082280" y="1652905"/>
            <a:ext cx="2823845" cy="574675"/>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Robustness to Perturbations</a:t>
            </a:r>
            <a:endParaRPr lang="en-US" sz="1600" dirty="0"/>
          </a:p>
        </p:txBody>
      </p:sp>
      <p:sp>
        <p:nvSpPr>
          <p:cNvPr id="21" name="Text 15"/>
          <p:cNvSpPr/>
          <p:nvPr/>
        </p:nvSpPr>
        <p:spPr>
          <a:xfrm>
            <a:off x="7957820" y="2218055"/>
            <a:ext cx="3295650" cy="127992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Measure robustness to adversarial perturbations to ensure the agent remains effective and safe under challenging conditions.</a:t>
            </a:r>
            <a:endParaRPr lang="en-US" sz="1600" dirty="0"/>
          </a:p>
        </p:txBody>
      </p:sp>
      <p:sp>
        <p:nvSpPr>
          <p:cNvPr id="22" name="Shape 16"/>
          <p:cNvSpPr/>
          <p:nvPr/>
        </p:nvSpPr>
        <p:spPr>
          <a:xfrm>
            <a:off x="4167505" y="1452245"/>
            <a:ext cx="3491865" cy="3529330"/>
          </a:xfrm>
          <a:prstGeom prst="rect">
            <a:avLst/>
          </a:prstGeom>
          <a:solidFill>
            <a:srgbClr val="FFFFFF">
              <a:alpha val="8235"/>
            </a:srgbClr>
          </a:solidFill>
          <a:ln/>
        </p:spPr>
      </p:sp>
      <p:sp>
        <p:nvSpPr>
          <p:cNvPr id="23" name="Text 17"/>
          <p:cNvSpPr/>
          <p:nvPr/>
        </p:nvSpPr>
        <p:spPr>
          <a:xfrm>
            <a:off x="4167505" y="1452245"/>
            <a:ext cx="3491865" cy="352933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4" name="Text 18"/>
          <p:cNvSpPr/>
          <p:nvPr/>
        </p:nvSpPr>
        <p:spPr>
          <a:xfrm>
            <a:off x="4418965" y="1664335"/>
            <a:ext cx="2831465" cy="574675"/>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Cumulative Discounted Reward</a:t>
            </a:r>
            <a:endParaRPr lang="en-US" sz="1600" dirty="0"/>
          </a:p>
        </p:txBody>
      </p:sp>
      <p:sp>
        <p:nvSpPr>
          <p:cNvPr id="25" name="Text 19"/>
          <p:cNvSpPr/>
          <p:nvPr/>
        </p:nvSpPr>
        <p:spPr>
          <a:xfrm>
            <a:off x="4316730" y="2218055"/>
            <a:ext cx="3295650" cy="1599803"/>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Evaluate the cumulative discounted reward to assess long-term performance and the agent's ability to prioritize actions for maximum benefit.</a:t>
            </a:r>
            <a:endParaRPr lang="en-US" sz="1600" dirty="0"/>
          </a:p>
        </p:txBody>
      </p:sp>
      <p:sp>
        <p:nvSpPr>
          <p:cNvPr id="26" name="Text 20"/>
          <p:cNvSpPr/>
          <p:nvPr/>
        </p:nvSpPr>
        <p:spPr>
          <a:xfrm>
            <a:off x="542290" y="547370"/>
            <a:ext cx="10558780" cy="8331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Metrics Beyond Accuracy</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2-d2r9bb1e3tpg8rchv390.jpg">    </p:cNvPr>
          <p:cNvPicPr>
            <a:picLocks noChangeAspect="1"/>
          </p:cNvPicPr>
          <p:nvPr/>
        </p:nvPicPr>
        <p:blipFill>
          <a:blip r:embed="rId1"/>
          <a:srcRect l="0" r="0" t="236" b="236"/>
          <a:stretch/>
        </p:blipFill>
        <p:spPr>
          <a:xfrm>
            <a:off x="-53340" y="0"/>
            <a:ext cx="12245340" cy="6864350"/>
          </a:xfrm>
          <a:prstGeom prst="rect">
            <a:avLst/>
          </a:prstGeom>
        </p:spPr>
      </p:pic>
      <p:pic>
        <p:nvPicPr>
          <p:cNvPr id="3" name="Image 1" descr="https://kimi-img.moonshot.cn/pub/slides/slides_tmpl/image/25-09-02-14:58:55-d2r9bbpe3tpg8rchv3ig.png">    </p:cNvPr>
          <p:cNvPicPr>
            <a:picLocks noChangeAspect="1"/>
          </p:cNvPicPr>
          <p:nvPr/>
        </p:nvPicPr>
        <p:blipFill>
          <a:blip r:embed="rId2"/>
          <a:srcRect l="7315" r="7315" t="0" b="0"/>
          <a:stretch/>
        </p:blipFill>
        <p:spPr>
          <a:xfrm>
            <a:off x="-53975" y="0"/>
            <a:ext cx="9345295" cy="6858000"/>
          </a:xfrm>
          <a:prstGeom prst="rect">
            <a:avLst/>
          </a:prstGeom>
        </p:spPr>
      </p:pic>
      <p:sp>
        <p:nvSpPr>
          <p:cNvPr id="4" name="Text 0"/>
          <p:cNvSpPr/>
          <p:nvPr/>
        </p:nvSpPr>
        <p:spPr>
          <a:xfrm>
            <a:off x="934263" y="427828"/>
            <a:ext cx="3049055" cy="606887"/>
          </a:xfrm>
          <a:prstGeom prst="rect">
            <a:avLst/>
          </a:prstGeom>
          <a:noFill/>
          <a:ln/>
        </p:spPr>
        <p:txBody>
          <a:bodyPr wrap="square" lIns="91440" tIns="45720" rIns="91440" bIns="45720" rtlCol="0" anchor="ctr"/>
          <a:lstStyle/>
          <a:p>
            <a:pPr algn="l" indent="0" marL="0">
              <a:lnSpc>
                <a:spcPct val="90000"/>
              </a:lnSpc>
              <a:buNone/>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5" name="Text 1"/>
          <p:cNvSpPr/>
          <p:nvPr/>
        </p:nvSpPr>
        <p:spPr>
          <a:xfrm>
            <a:off x="4375785" y="2339340"/>
            <a:ext cx="6936740" cy="63996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Implement value function regularization to keep agent objectives aligned with human values, reducing the risk of unintended behavior.</a:t>
            </a:r>
            <a:endParaRPr lang="en-US" sz="1600" dirty="0"/>
          </a:p>
        </p:txBody>
      </p:sp>
      <p:sp>
        <p:nvSpPr>
          <p:cNvPr id="6" name="Text 2"/>
          <p:cNvSpPr/>
          <p:nvPr/>
        </p:nvSpPr>
        <p:spPr>
          <a:xfrm>
            <a:off x="4375785" y="4551680"/>
            <a:ext cx="6936740" cy="63996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Maintain kill switches and action whitelists to provide runtime enforcement and ensure that agents can be safely interrupted or rolled back.</a:t>
            </a:r>
            <a:endParaRPr lang="en-US" sz="1600" dirty="0"/>
          </a:p>
        </p:txBody>
      </p:sp>
      <p:sp>
        <p:nvSpPr>
          <p:cNvPr id="7" name="Shape 3"/>
          <p:cNvSpPr/>
          <p:nvPr/>
        </p:nvSpPr>
        <p:spPr>
          <a:xfrm flipH="1">
            <a:off x="11314843" y="930413"/>
            <a:ext cx="77797" cy="72000"/>
          </a:xfrm>
          <a:prstGeom prst="ellipse">
            <a:avLst/>
          </a:prstGeom>
          <a:solidFill>
            <a:srgbClr val="FFFFFF"/>
          </a:solidFill>
          <a:ln/>
        </p:spPr>
      </p:sp>
      <p:sp>
        <p:nvSpPr>
          <p:cNvPr id="8" name="Text 4"/>
          <p:cNvSpPr/>
          <p:nvPr/>
        </p:nvSpPr>
        <p:spPr>
          <a:xfrm>
            <a:off x="11314843" y="93041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5"/>
          <p:cNvSpPr/>
          <p:nvPr/>
        </p:nvSpPr>
        <p:spPr>
          <a:xfrm flipH="1">
            <a:off x="11186668" y="930413"/>
            <a:ext cx="77797" cy="72000"/>
          </a:xfrm>
          <a:prstGeom prst="ellipse">
            <a:avLst/>
          </a:prstGeom>
          <a:solidFill>
            <a:srgbClr val="FFFFFF">
              <a:alpha val="56471"/>
            </a:srgbClr>
          </a:solidFill>
          <a:ln/>
        </p:spPr>
      </p:sp>
      <p:sp>
        <p:nvSpPr>
          <p:cNvPr id="10" name="Text 6"/>
          <p:cNvSpPr/>
          <p:nvPr/>
        </p:nvSpPr>
        <p:spPr>
          <a:xfrm>
            <a:off x="11186668" y="93041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Shape 7"/>
          <p:cNvSpPr/>
          <p:nvPr/>
        </p:nvSpPr>
        <p:spPr>
          <a:xfrm flipH="1">
            <a:off x="11055654" y="930413"/>
            <a:ext cx="77797" cy="72000"/>
          </a:xfrm>
          <a:prstGeom prst="ellipse">
            <a:avLst/>
          </a:prstGeom>
          <a:solidFill>
            <a:srgbClr val="FFFFFF"/>
          </a:solidFill>
          <a:ln/>
        </p:spPr>
      </p:sp>
      <p:sp>
        <p:nvSpPr>
          <p:cNvPr id="12" name="Text 8"/>
          <p:cNvSpPr/>
          <p:nvPr/>
        </p:nvSpPr>
        <p:spPr>
          <a:xfrm>
            <a:off x="11055654" y="93041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3" name="Shape 9"/>
          <p:cNvSpPr/>
          <p:nvPr/>
        </p:nvSpPr>
        <p:spPr>
          <a:xfrm flipH="1">
            <a:off x="10924640" y="930413"/>
            <a:ext cx="77797" cy="72000"/>
          </a:xfrm>
          <a:prstGeom prst="ellipse">
            <a:avLst/>
          </a:prstGeom>
          <a:solidFill>
            <a:srgbClr val="FFFFFF">
              <a:alpha val="56471"/>
            </a:srgbClr>
          </a:solidFill>
          <a:ln/>
        </p:spPr>
      </p:sp>
      <p:sp>
        <p:nvSpPr>
          <p:cNvPr id="14" name="Text 10"/>
          <p:cNvSpPr/>
          <p:nvPr/>
        </p:nvSpPr>
        <p:spPr>
          <a:xfrm>
            <a:off x="10924640" y="93041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5" name="Text 11"/>
          <p:cNvSpPr/>
          <p:nvPr/>
        </p:nvSpPr>
        <p:spPr>
          <a:xfrm>
            <a:off x="542290" y="774065"/>
            <a:ext cx="10490835" cy="8331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Alignment &amp; Control Layers</a:t>
            </a:r>
            <a:endParaRPr lang="en-US" sz="1600" dirty="0"/>
          </a:p>
        </p:txBody>
      </p:sp>
      <p:sp>
        <p:nvSpPr>
          <p:cNvPr id="16" name="Text 12"/>
          <p:cNvSpPr/>
          <p:nvPr/>
        </p:nvSpPr>
        <p:spPr>
          <a:xfrm>
            <a:off x="4650105" y="2054225"/>
            <a:ext cx="5909310"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Value Function Regularization</a:t>
            </a:r>
            <a:endParaRPr lang="en-US" sz="1600" dirty="0"/>
          </a:p>
        </p:txBody>
      </p:sp>
      <p:sp>
        <p:nvSpPr>
          <p:cNvPr id="17" name="Text 13"/>
          <p:cNvSpPr/>
          <p:nvPr/>
        </p:nvSpPr>
        <p:spPr>
          <a:xfrm>
            <a:off x="4746625" y="4286885"/>
            <a:ext cx="5909310"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BE199"/>
                </a:solidFill>
                <a:latin typeface="MiSans" pitchFamily="34" charset="0"/>
                <a:ea typeface="MiSans" pitchFamily="34" charset="-122"/>
                <a:cs typeface="MiSans" pitchFamily="34" charset="-120"/>
              </a:rPr>
              <a:t>Kill Switches</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91440" y="-6350"/>
            <a:ext cx="12192000" cy="6864626"/>
          </a:xfrm>
          <a:prstGeom prst="rect">
            <a:avLst/>
          </a:prstGeom>
        </p:spPr>
      </p:pic>
      <p:sp>
        <p:nvSpPr>
          <p:cNvPr id="3" name="Shape 0"/>
          <p:cNvSpPr/>
          <p:nvPr/>
        </p:nvSpPr>
        <p:spPr>
          <a:xfrm>
            <a:off x="10924640" y="981848"/>
            <a:ext cx="77797" cy="72000"/>
          </a:xfrm>
          <a:prstGeom prst="ellipse">
            <a:avLst/>
          </a:prstGeom>
          <a:solidFill>
            <a:srgbClr val="FFFFFF"/>
          </a:solidFill>
          <a:ln/>
        </p:spPr>
      </p:sp>
      <p:sp>
        <p:nvSpPr>
          <p:cNvPr id="4" name="Text 1"/>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5" name="Shape 2"/>
          <p:cNvSpPr/>
          <p:nvPr/>
        </p:nvSpPr>
        <p:spPr>
          <a:xfrm>
            <a:off x="11052814" y="981848"/>
            <a:ext cx="77797" cy="72000"/>
          </a:xfrm>
          <a:prstGeom prst="ellipse">
            <a:avLst/>
          </a:prstGeom>
          <a:solidFill>
            <a:srgbClr val="FFFFFF">
              <a:alpha val="56471"/>
            </a:srgbClr>
          </a:solidFill>
          <a:ln/>
        </p:spPr>
      </p:sp>
      <p:sp>
        <p:nvSpPr>
          <p:cNvPr id="6" name="Text 3"/>
          <p:cNvSpPr/>
          <p:nvPr/>
        </p:nvSpPr>
        <p:spPr>
          <a:xfrm>
            <a:off x="1105281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7" name="Shape 4"/>
          <p:cNvSpPr/>
          <p:nvPr/>
        </p:nvSpPr>
        <p:spPr>
          <a:xfrm>
            <a:off x="11183828" y="981848"/>
            <a:ext cx="77797" cy="72000"/>
          </a:xfrm>
          <a:prstGeom prst="ellipse">
            <a:avLst/>
          </a:prstGeom>
          <a:solidFill>
            <a:srgbClr val="FFFFFF"/>
          </a:solidFill>
          <a:ln/>
        </p:spPr>
      </p:sp>
      <p:sp>
        <p:nvSpPr>
          <p:cNvPr id="8" name="Text 5"/>
          <p:cNvSpPr/>
          <p:nvPr/>
        </p:nvSpPr>
        <p:spPr>
          <a:xfrm>
            <a:off x="1118382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9" name="Shape 6"/>
          <p:cNvSpPr/>
          <p:nvPr/>
        </p:nvSpPr>
        <p:spPr>
          <a:xfrm>
            <a:off x="11314843" y="981848"/>
            <a:ext cx="77797" cy="72000"/>
          </a:xfrm>
          <a:prstGeom prst="ellipse">
            <a:avLst/>
          </a:prstGeom>
          <a:solidFill>
            <a:srgbClr val="FFFFFF">
              <a:alpha val="56471"/>
            </a:srgbClr>
          </a:solidFill>
          <a:ln/>
        </p:spPr>
      </p:sp>
      <p:sp>
        <p:nvSpPr>
          <p:cNvPr id="10" name="Text 7"/>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1" name="Text 8"/>
          <p:cNvSpPr/>
          <p:nvPr/>
        </p:nvSpPr>
        <p:spPr>
          <a:xfrm>
            <a:off x="875030" y="2081530"/>
            <a:ext cx="5306060" cy="95984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Use adversarial probes to inject corrupted observations and deceptive rewards, exposing potential weaknesses in the agent's decision-making.</a:t>
            </a:r>
            <a:endParaRPr lang="en-US" sz="1600" dirty="0"/>
          </a:p>
        </p:txBody>
      </p:sp>
      <p:sp>
        <p:nvSpPr>
          <p:cNvPr id="12" name="Text 9"/>
          <p:cNvSpPr/>
          <p:nvPr/>
        </p:nvSpPr>
        <p:spPr>
          <a:xfrm>
            <a:off x="969645" y="4069715"/>
            <a:ext cx="512699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Formal Verification</a:t>
            </a:r>
            <a:endParaRPr lang="en-US" sz="1600" dirty="0"/>
          </a:p>
        </p:txBody>
      </p:sp>
      <p:sp>
        <p:nvSpPr>
          <p:cNvPr id="13" name="Text 10"/>
          <p:cNvSpPr/>
          <p:nvPr/>
        </p:nvSpPr>
        <p:spPr>
          <a:xfrm>
            <a:off x="875030" y="4424045"/>
            <a:ext cx="5306060" cy="95984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Apply formal verification to check safety properties on finite state abstractions, ensuring that critical safety requirements are met.</a:t>
            </a:r>
            <a:endParaRPr lang="en-US" sz="1600" dirty="0"/>
          </a:p>
        </p:txBody>
      </p:sp>
      <p:sp>
        <p:nvSpPr>
          <p:cNvPr id="14" name="Text 11"/>
          <p:cNvSpPr/>
          <p:nvPr/>
        </p:nvSpPr>
        <p:spPr>
          <a:xfrm>
            <a:off x="6797040" y="1766570"/>
            <a:ext cx="512699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Chaos Engineering</a:t>
            </a:r>
            <a:endParaRPr lang="en-US" sz="1600" dirty="0"/>
          </a:p>
        </p:txBody>
      </p:sp>
      <p:sp>
        <p:nvSpPr>
          <p:cNvPr id="15" name="Text 12"/>
          <p:cNvSpPr/>
          <p:nvPr/>
        </p:nvSpPr>
        <p:spPr>
          <a:xfrm>
            <a:off x="6672580" y="2081530"/>
            <a:ext cx="5306060" cy="959842"/>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Implement chaos engineering to randomly disable tools and test the agent's ability to degrade gracefully and maintain functionality.</a:t>
            </a:r>
            <a:endParaRPr lang="en-US" sz="1600" dirty="0"/>
          </a:p>
        </p:txBody>
      </p:sp>
      <p:sp>
        <p:nvSpPr>
          <p:cNvPr id="16" name="Text 13"/>
          <p:cNvSpPr/>
          <p:nvPr/>
        </p:nvSpPr>
        <p:spPr>
          <a:xfrm>
            <a:off x="6808470" y="4069715"/>
            <a:ext cx="512699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Continuous Auditing</a:t>
            </a:r>
            <a:endParaRPr lang="en-US" sz="1600" dirty="0"/>
          </a:p>
        </p:txBody>
      </p:sp>
      <p:sp>
        <p:nvSpPr>
          <p:cNvPr id="17" name="Text 14"/>
          <p:cNvSpPr/>
          <p:nvPr/>
        </p:nvSpPr>
        <p:spPr>
          <a:xfrm>
            <a:off x="6672580" y="4424045"/>
            <a:ext cx="5306060" cy="639961"/>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Conduct continuous auditing to detect goal drift and ensure that agents remain aligned with human values over time.</a:t>
            </a:r>
            <a:endParaRPr lang="en-US" sz="1600" dirty="0"/>
          </a:p>
        </p:txBody>
      </p:sp>
      <p:sp>
        <p:nvSpPr>
          <p:cNvPr id="18" name="Text 15"/>
          <p:cNvSpPr/>
          <p:nvPr/>
        </p:nvSpPr>
        <p:spPr>
          <a:xfrm>
            <a:off x="969645" y="1786255"/>
            <a:ext cx="512699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Adversarial Probes</a:t>
            </a:r>
            <a:endParaRPr lang="en-US" sz="1600" dirty="0"/>
          </a:p>
        </p:txBody>
      </p:sp>
      <p:sp>
        <p:nvSpPr>
          <p:cNvPr id="19" name="Text 16"/>
          <p:cNvSpPr/>
          <p:nvPr/>
        </p:nvSpPr>
        <p:spPr>
          <a:xfrm>
            <a:off x="542290" y="745490"/>
            <a:ext cx="10198100" cy="798195"/>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Red-Teaming &amp; Stress Tests</a:t>
            </a:r>
            <a:endParaRPr lang="en-US" sz="1600" dirty="0"/>
          </a:p>
        </p:txBody>
      </p:sp>
      <p:pic>
        <p:nvPicPr>
          <p:cNvPr id="20" name="Image 1" descr="https://kimi-img.moonshot.cn/pub/slides/slides_tmpl/image/25-09-02-14:58:42-d2r9b8he3tpg8rchv2qg.jpg">    </p:cNvPr>
          <p:cNvPicPr>
            <a:picLocks noChangeAspect="1"/>
          </p:cNvPicPr>
          <p:nvPr/>
        </p:nvPicPr>
        <p:blipFill>
          <a:blip r:embed="rId2">
            <a:alphaModFix amt="54000"/>
          </a:blip>
          <a:stretch>
            <a:fillRect/>
          </a:stretch>
        </p:blipFill>
        <p:spPr>
          <a:xfrm flipH="1">
            <a:off x="725805" y="1785620"/>
            <a:ext cx="76200" cy="4318000"/>
          </a:xfrm>
          <a:prstGeom prst="rect">
            <a:avLst/>
          </a:prstGeom>
        </p:spPr>
      </p:pic>
      <p:pic>
        <p:nvPicPr>
          <p:cNvPr id="21" name="Image 2" descr="https://kimi-img.moonshot.cn/pub/slides/slides_tmpl/image/25-09-02-14:58:42-d2r9b8he3tpg8rchv2qg.jpg">    </p:cNvPr>
          <p:cNvPicPr>
            <a:picLocks noChangeAspect="1"/>
          </p:cNvPicPr>
          <p:nvPr/>
        </p:nvPicPr>
        <p:blipFill>
          <a:blip r:embed="rId3">
            <a:alphaModFix amt="54000"/>
          </a:blip>
          <a:stretch>
            <a:fillRect/>
          </a:stretch>
        </p:blipFill>
        <p:spPr>
          <a:xfrm flipH="1">
            <a:off x="6545580" y="1766570"/>
            <a:ext cx="76200" cy="431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Future &amp; Takeaways</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06</a:t>
            </a: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7-d2r9bc9e3tpg8rchv3mg.jpeg">    </p:cNvPr>
          <p:cNvPicPr>
            <a:picLocks noChangeAspect="1"/>
          </p:cNvPicPr>
          <p:nvPr/>
        </p:nvPicPr>
        <p:blipFill>
          <a:blip r:embed="rId1"/>
          <a:srcRect l="53460" r="2189" t="863" b="55034"/>
          <a:stretch/>
        </p:blipFill>
        <p:spPr>
          <a:xfrm flipH="1">
            <a:off x="-15810" y="0"/>
            <a:ext cx="12218079" cy="6879310"/>
          </a:xfrm>
          <a:prstGeom prst="rect">
            <a:avLst/>
          </a:prstGeom>
        </p:spPr>
      </p:pic>
      <p:pic>
        <p:nvPicPr>
          <p:cNvPr id="3" name="Image 1" descr="https://kimi-img.moonshot.cn/pub/slides/slides_tmpl/image/25-09-02-14:58:54-d2r9bbhe3tpg8rchv3f0.png">    </p:cNvPr>
          <p:cNvPicPr>
            <a:picLocks noChangeAspect="1"/>
          </p:cNvPicPr>
          <p:nvPr/>
        </p:nvPicPr>
        <p:blipFill>
          <a:blip r:embed="rId2"/>
          <a:stretch>
            <a:fillRect/>
          </a:stretch>
        </p:blipFill>
        <p:spPr>
          <a:xfrm>
            <a:off x="-15875" y="2184400"/>
            <a:ext cx="12192000" cy="836930"/>
          </a:xfrm>
          <a:prstGeom prst="rect">
            <a:avLst/>
          </a:prstGeom>
        </p:spPr>
      </p:pic>
      <p:sp>
        <p:nvSpPr>
          <p:cNvPr id="4" name="Shape 0"/>
          <p:cNvSpPr/>
          <p:nvPr/>
        </p:nvSpPr>
        <p:spPr>
          <a:xfrm flipH="1">
            <a:off x="11314843" y="981848"/>
            <a:ext cx="77797" cy="72000"/>
          </a:xfrm>
          <a:prstGeom prst="ellipse">
            <a:avLst/>
          </a:prstGeom>
          <a:solidFill>
            <a:srgbClr val="FFFFFF"/>
          </a:solidFill>
          <a:ln/>
        </p:spPr>
      </p:sp>
      <p:sp>
        <p:nvSpPr>
          <p:cNvPr id="5" name="Text 1"/>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2"/>
          <p:cNvSpPr/>
          <p:nvPr/>
        </p:nvSpPr>
        <p:spPr>
          <a:xfrm flipH="1">
            <a:off x="11186668" y="981848"/>
            <a:ext cx="77797" cy="72000"/>
          </a:xfrm>
          <a:prstGeom prst="ellipse">
            <a:avLst/>
          </a:prstGeom>
          <a:solidFill>
            <a:srgbClr val="FFFFFF">
              <a:alpha val="56471"/>
            </a:srgbClr>
          </a:solidFill>
          <a:ln/>
        </p:spPr>
      </p:sp>
      <p:sp>
        <p:nvSpPr>
          <p:cNvPr id="7" name="Text 3"/>
          <p:cNvSpPr/>
          <p:nvPr/>
        </p:nvSpPr>
        <p:spPr>
          <a:xfrm>
            <a:off x="1118666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flipH="1">
            <a:off x="11055654" y="981848"/>
            <a:ext cx="77797" cy="72000"/>
          </a:xfrm>
          <a:prstGeom prst="ellipse">
            <a:avLst/>
          </a:prstGeom>
          <a:solidFill>
            <a:srgbClr val="FFFFFF"/>
          </a:solidFill>
          <a:ln/>
        </p:spPr>
      </p:sp>
      <p:sp>
        <p:nvSpPr>
          <p:cNvPr id="9" name="Text 5"/>
          <p:cNvSpPr/>
          <p:nvPr/>
        </p:nvSpPr>
        <p:spPr>
          <a:xfrm>
            <a:off x="1105565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flipH="1">
            <a:off x="10924640" y="981848"/>
            <a:ext cx="77797" cy="72000"/>
          </a:xfrm>
          <a:prstGeom prst="ellipse">
            <a:avLst/>
          </a:prstGeom>
          <a:solidFill>
            <a:srgbClr val="FFFFFF">
              <a:alpha val="56471"/>
            </a:srgbClr>
          </a:solidFill>
          <a:ln/>
        </p:spPr>
      </p:sp>
      <p:sp>
        <p:nvSpPr>
          <p:cNvPr id="11" name="Text 7"/>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8"/>
          <p:cNvSpPr/>
          <p:nvPr/>
        </p:nvSpPr>
        <p:spPr>
          <a:xfrm>
            <a:off x="579120" y="3573780"/>
            <a:ext cx="366585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8D089"/>
                </a:solidFill>
                <a:latin typeface="MiSans" pitchFamily="34" charset="0"/>
                <a:ea typeface="MiSans" pitchFamily="34" charset="-122"/>
                <a:cs typeface="MiSans" pitchFamily="34" charset="-120"/>
              </a:rPr>
              <a:t>Start with Narrow Domains</a:t>
            </a:r>
            <a:endParaRPr lang="en-US" sz="1600" dirty="0"/>
          </a:p>
        </p:txBody>
      </p:sp>
      <p:sp>
        <p:nvSpPr>
          <p:cNvPr id="13" name="Text 9"/>
          <p:cNvSpPr/>
          <p:nvPr/>
        </p:nvSpPr>
        <p:spPr>
          <a:xfrm>
            <a:off x="542290" y="3893185"/>
            <a:ext cx="3393440" cy="127992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Begin with narrow domains to establish a solid foundation and gradually expand capabilities while maintaining control and alignment.</a:t>
            </a:r>
            <a:endParaRPr lang="en-US" sz="1600" dirty="0"/>
          </a:p>
        </p:txBody>
      </p:sp>
      <p:sp>
        <p:nvSpPr>
          <p:cNvPr id="14" name="Text 10"/>
          <p:cNvSpPr/>
          <p:nvPr/>
        </p:nvSpPr>
        <p:spPr>
          <a:xfrm>
            <a:off x="4255135" y="2823845"/>
            <a:ext cx="366585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8D089"/>
                </a:solidFill>
                <a:latin typeface="MiSans" pitchFamily="34" charset="0"/>
                <a:ea typeface="MiSans" pitchFamily="34" charset="-122"/>
                <a:cs typeface="MiSans" pitchFamily="34" charset="-120"/>
              </a:rPr>
              <a:t>Embed Human Oversight</a:t>
            </a:r>
            <a:endParaRPr lang="en-US" sz="1600" dirty="0"/>
          </a:p>
        </p:txBody>
      </p:sp>
      <p:sp>
        <p:nvSpPr>
          <p:cNvPr id="15" name="Text 11"/>
          <p:cNvSpPr/>
          <p:nvPr/>
        </p:nvSpPr>
        <p:spPr>
          <a:xfrm>
            <a:off x="4197350" y="3187065"/>
            <a:ext cx="3393440" cy="127992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Embed human oversight at every layer to ensure that agents remain aligned with human values and can be safely intervened when necessary.</a:t>
            </a:r>
            <a:endParaRPr lang="en-US" sz="1600" dirty="0"/>
          </a:p>
        </p:txBody>
      </p:sp>
      <p:sp>
        <p:nvSpPr>
          <p:cNvPr id="16" name="Text 12"/>
          <p:cNvSpPr/>
          <p:nvPr/>
        </p:nvSpPr>
        <p:spPr>
          <a:xfrm>
            <a:off x="7802880" y="3555365"/>
            <a:ext cx="366585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8D089"/>
                </a:solidFill>
                <a:latin typeface="MiSans" pitchFamily="34" charset="0"/>
                <a:ea typeface="MiSans" pitchFamily="34" charset="-122"/>
                <a:cs typeface="MiSans" pitchFamily="34" charset="-120"/>
              </a:rPr>
              <a:t>Iterative Policy Updates</a:t>
            </a:r>
            <a:endParaRPr lang="en-US" sz="1600" dirty="0"/>
          </a:p>
        </p:txBody>
      </p:sp>
      <p:sp>
        <p:nvSpPr>
          <p:cNvPr id="17" name="Text 13"/>
          <p:cNvSpPr/>
          <p:nvPr/>
        </p:nvSpPr>
        <p:spPr>
          <a:xfrm>
            <a:off x="7745095" y="3905885"/>
            <a:ext cx="3393440" cy="127992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Iterate on policy with closed-loop telemetry to continuously improve performance and adapt to changing conditions, ensuring reliable operation.</a:t>
            </a:r>
            <a:endParaRPr lang="en-US" sz="1600" dirty="0"/>
          </a:p>
        </p:txBody>
      </p:sp>
      <p:sp>
        <p:nvSpPr>
          <p:cNvPr id="18" name="Text 14"/>
          <p:cNvSpPr/>
          <p:nvPr/>
        </p:nvSpPr>
        <p:spPr>
          <a:xfrm>
            <a:off x="542290" y="998220"/>
            <a:ext cx="9869805" cy="8331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Roadmap to Production</a:t>
            </a:r>
            <a:endParaRPr lang="en-US" sz="1600" dirty="0"/>
          </a:p>
        </p:txBody>
      </p:sp>
      <p:sp>
        <p:nvSpPr>
          <p:cNvPr id="19" name="Shape 15"/>
          <p:cNvSpPr/>
          <p:nvPr/>
        </p:nvSpPr>
        <p:spPr>
          <a:xfrm flipH="1">
            <a:off x="1573530" y="758825"/>
            <a:ext cx="78105" cy="71755"/>
          </a:xfrm>
          <a:prstGeom prst="ellipse">
            <a:avLst/>
          </a:prstGeom>
          <a:solidFill>
            <a:srgbClr val="FFFFFF"/>
          </a:solidFill>
          <a:ln/>
        </p:spPr>
      </p:sp>
      <p:sp>
        <p:nvSpPr>
          <p:cNvPr id="20" name="Text 16"/>
          <p:cNvSpPr/>
          <p:nvPr/>
        </p:nvSpPr>
        <p:spPr>
          <a:xfrm>
            <a:off x="1573530"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1" name="Shape 17"/>
          <p:cNvSpPr/>
          <p:nvPr/>
        </p:nvSpPr>
        <p:spPr>
          <a:xfrm flipH="1">
            <a:off x="1445260" y="758825"/>
            <a:ext cx="78105" cy="71755"/>
          </a:xfrm>
          <a:prstGeom prst="ellipse">
            <a:avLst/>
          </a:prstGeom>
          <a:solidFill>
            <a:srgbClr val="FFFFFF">
              <a:alpha val="56471"/>
            </a:srgbClr>
          </a:solidFill>
          <a:ln/>
        </p:spPr>
      </p:sp>
      <p:sp>
        <p:nvSpPr>
          <p:cNvPr id="22" name="Text 18"/>
          <p:cNvSpPr/>
          <p:nvPr/>
        </p:nvSpPr>
        <p:spPr>
          <a:xfrm>
            <a:off x="1445260"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3" name="Shape 19"/>
          <p:cNvSpPr/>
          <p:nvPr/>
        </p:nvSpPr>
        <p:spPr>
          <a:xfrm flipH="1">
            <a:off x="1313815" y="758825"/>
            <a:ext cx="78105" cy="71755"/>
          </a:xfrm>
          <a:prstGeom prst="ellipse">
            <a:avLst/>
          </a:prstGeom>
          <a:solidFill>
            <a:srgbClr val="FFFFFF"/>
          </a:solidFill>
          <a:ln/>
        </p:spPr>
      </p:sp>
      <p:sp>
        <p:nvSpPr>
          <p:cNvPr id="24" name="Text 20"/>
          <p:cNvSpPr/>
          <p:nvPr/>
        </p:nvSpPr>
        <p:spPr>
          <a:xfrm>
            <a:off x="1313815"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5" name="Shape 21"/>
          <p:cNvSpPr/>
          <p:nvPr/>
        </p:nvSpPr>
        <p:spPr>
          <a:xfrm flipH="1">
            <a:off x="1183005" y="758825"/>
            <a:ext cx="78105" cy="71755"/>
          </a:xfrm>
          <a:prstGeom prst="ellipse">
            <a:avLst/>
          </a:prstGeom>
          <a:solidFill>
            <a:srgbClr val="FFFFFF">
              <a:alpha val="56471"/>
            </a:srgbClr>
          </a:solidFill>
          <a:ln/>
        </p:spPr>
      </p:sp>
      <p:sp>
        <p:nvSpPr>
          <p:cNvPr id="26" name="Text 22"/>
          <p:cNvSpPr/>
          <p:nvPr/>
        </p:nvSpPr>
        <p:spPr>
          <a:xfrm>
            <a:off x="1183005"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27" name="Image 2" descr="https://kimi-img.moonshot.cn/pub/slides/slides_tmpl/image/25-09-02-14:58:52-d2r9bb1e3tpg8rchv3bg.png">    </p:cNvPr>
          <p:cNvPicPr>
            <a:picLocks noChangeAspect="1"/>
          </p:cNvPicPr>
          <p:nvPr/>
        </p:nvPicPr>
        <p:blipFill>
          <a:blip r:embed="rId3"/>
          <a:srcRect l="0" r="0" t="357" b="357"/>
          <a:stretch/>
        </p:blipFill>
        <p:spPr>
          <a:xfrm flipH="1" flipV="1">
            <a:off x="662940" y="541020"/>
            <a:ext cx="355600" cy="304800"/>
          </a:xfrm>
          <a:prstGeom prst="rect">
            <a:avLst/>
          </a:prstGeom>
        </p:spPr>
      </p:pic>
      <p:pic>
        <p:nvPicPr>
          <p:cNvPr id="28" name="Image 3" descr="https://kimi-img.moonshot.cn/pub/slides/slides_tmpl/image/25-09-02-14:58:52-d2r9bb1e3tpg8rchv3a0.png">    </p:cNvPr>
          <p:cNvPicPr>
            <a:picLocks noChangeAspect="1"/>
          </p:cNvPicPr>
          <p:nvPr/>
        </p:nvPicPr>
        <p:blipFill>
          <a:blip r:embed="rId4"/>
          <a:stretch>
            <a:fillRect/>
          </a:stretch>
        </p:blipFill>
        <p:spPr>
          <a:xfrm>
            <a:off x="1736725" y="2553335"/>
            <a:ext cx="817880" cy="817880"/>
          </a:xfrm>
          <a:prstGeom prst="rect">
            <a:avLst/>
          </a:prstGeom>
        </p:spPr>
      </p:pic>
      <p:sp>
        <p:nvSpPr>
          <p:cNvPr id="29" name="Shape 23"/>
          <p:cNvSpPr/>
          <p:nvPr/>
        </p:nvSpPr>
        <p:spPr>
          <a:xfrm>
            <a:off x="1831340" y="2662555"/>
            <a:ext cx="607060" cy="525780"/>
          </a:xfrm>
          <a:prstGeom prst="rect">
            <a:avLst/>
          </a:prstGeom>
          <a:solidFill>
            <a:srgbClr val="000000">
              <a:alpha val="0"/>
            </a:srgbClr>
          </a:solidFill>
          <a:ln/>
        </p:spPr>
      </p:sp>
      <p:sp>
        <p:nvSpPr>
          <p:cNvPr id="30" name="Text 24"/>
          <p:cNvSpPr/>
          <p:nvPr/>
        </p:nvSpPr>
        <p:spPr>
          <a:xfrm>
            <a:off x="1831340" y="2662555"/>
            <a:ext cx="607060" cy="525780"/>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01</a:t>
            </a:r>
            <a:endParaRPr lang="en-US" sz="1600" dirty="0"/>
          </a:p>
        </p:txBody>
      </p:sp>
      <p:pic>
        <p:nvPicPr>
          <p:cNvPr id="31" name="Image 4" descr="https://kimi-img.moonshot.cn/pub/slides/slides_tmpl/image/25-09-02-14:58:54-d2r9bbhe3tpg8rchv3eg.png">    </p:cNvPr>
          <p:cNvPicPr>
            <a:picLocks noChangeAspect="1"/>
          </p:cNvPicPr>
          <p:nvPr/>
        </p:nvPicPr>
        <p:blipFill>
          <a:blip r:embed="rId5"/>
          <a:stretch>
            <a:fillRect/>
          </a:stretch>
        </p:blipFill>
        <p:spPr>
          <a:xfrm>
            <a:off x="5394325" y="1831340"/>
            <a:ext cx="817880" cy="805180"/>
          </a:xfrm>
          <a:prstGeom prst="rect">
            <a:avLst/>
          </a:prstGeom>
        </p:spPr>
      </p:pic>
      <p:sp>
        <p:nvSpPr>
          <p:cNvPr id="32" name="Shape 25"/>
          <p:cNvSpPr/>
          <p:nvPr/>
        </p:nvSpPr>
        <p:spPr>
          <a:xfrm>
            <a:off x="5488940" y="1936115"/>
            <a:ext cx="607060" cy="517525"/>
          </a:xfrm>
          <a:prstGeom prst="rect">
            <a:avLst/>
          </a:prstGeom>
          <a:solidFill>
            <a:srgbClr val="000000">
              <a:alpha val="0"/>
            </a:srgbClr>
          </a:solidFill>
          <a:ln/>
        </p:spPr>
      </p:sp>
      <p:sp>
        <p:nvSpPr>
          <p:cNvPr id="33" name="Text 26"/>
          <p:cNvSpPr/>
          <p:nvPr/>
        </p:nvSpPr>
        <p:spPr>
          <a:xfrm>
            <a:off x="5488940" y="1936115"/>
            <a:ext cx="607060" cy="517525"/>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02</a:t>
            </a:r>
            <a:endParaRPr lang="en-US" sz="1600" dirty="0"/>
          </a:p>
        </p:txBody>
      </p:sp>
      <p:pic>
        <p:nvPicPr>
          <p:cNvPr id="34" name="Image 5" descr="https://kimi-img.moonshot.cn/pub/slides/slides_tmpl/image/25-09-02-14:58:54-d2r9bbhe3tpg8rchv3eg.png">    </p:cNvPr>
          <p:cNvPicPr>
            <a:picLocks noChangeAspect="1"/>
          </p:cNvPicPr>
          <p:nvPr/>
        </p:nvPicPr>
        <p:blipFill>
          <a:blip r:embed="rId6"/>
          <a:stretch>
            <a:fillRect/>
          </a:stretch>
        </p:blipFill>
        <p:spPr>
          <a:xfrm>
            <a:off x="9305925" y="2553335"/>
            <a:ext cx="817880" cy="805180"/>
          </a:xfrm>
          <a:prstGeom prst="rect">
            <a:avLst/>
          </a:prstGeom>
        </p:spPr>
      </p:pic>
      <p:sp>
        <p:nvSpPr>
          <p:cNvPr id="35" name="Shape 27"/>
          <p:cNvSpPr/>
          <p:nvPr/>
        </p:nvSpPr>
        <p:spPr>
          <a:xfrm>
            <a:off x="9400540" y="2658110"/>
            <a:ext cx="607060" cy="517525"/>
          </a:xfrm>
          <a:prstGeom prst="rect">
            <a:avLst/>
          </a:prstGeom>
          <a:solidFill>
            <a:srgbClr val="000000">
              <a:alpha val="0"/>
            </a:srgbClr>
          </a:solidFill>
          <a:ln/>
        </p:spPr>
      </p:sp>
      <p:sp>
        <p:nvSpPr>
          <p:cNvPr id="36" name="Text 28"/>
          <p:cNvSpPr/>
          <p:nvPr/>
        </p:nvSpPr>
        <p:spPr>
          <a:xfrm>
            <a:off x="9400540" y="2658110"/>
            <a:ext cx="607060" cy="517525"/>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03</a:t>
            </a: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0" y="0"/>
            <a:ext cx="12192000" cy="6864626"/>
          </a:xfrm>
          <a:prstGeom prst="rect">
            <a:avLst/>
          </a:prstGeom>
        </p:spPr>
      </p:pic>
      <p:pic>
        <p:nvPicPr>
          <p:cNvPr id="3" name="Image 1" descr="https://kimi-img.moonshot.cn/pub/slides/slides_tmpl/image/25-09-02-14:58:57-d2r9bc9e3tpg8rchv3m0.png">    </p:cNvPr>
          <p:cNvPicPr>
            <a:picLocks noChangeAspect="1"/>
          </p:cNvPicPr>
          <p:nvPr/>
        </p:nvPicPr>
        <p:blipFill>
          <a:blip r:embed="rId2"/>
          <a:srcRect l="17" r="17" t="0" b="0"/>
          <a:stretch/>
        </p:blipFill>
        <p:spPr>
          <a:xfrm>
            <a:off x="4590706" y="2502051"/>
            <a:ext cx="1092200" cy="1892300"/>
          </a:xfrm>
          <a:prstGeom prst="rect">
            <a:avLst/>
          </a:prstGeom>
        </p:spPr>
      </p:pic>
      <p:sp>
        <p:nvSpPr>
          <p:cNvPr id="4" name="Shape 0"/>
          <p:cNvSpPr/>
          <p:nvPr/>
        </p:nvSpPr>
        <p:spPr>
          <a:xfrm>
            <a:off x="10924640" y="910093"/>
            <a:ext cx="77797" cy="72000"/>
          </a:xfrm>
          <a:prstGeom prst="ellipse">
            <a:avLst/>
          </a:prstGeom>
          <a:solidFill>
            <a:srgbClr val="FFFFFF"/>
          </a:solidFill>
          <a:ln/>
        </p:spPr>
      </p:sp>
      <p:sp>
        <p:nvSpPr>
          <p:cNvPr id="5" name="Text 1"/>
          <p:cNvSpPr/>
          <p:nvPr/>
        </p:nvSpPr>
        <p:spPr>
          <a:xfrm>
            <a:off x="10924640" y="91009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2"/>
          <p:cNvSpPr/>
          <p:nvPr/>
        </p:nvSpPr>
        <p:spPr>
          <a:xfrm>
            <a:off x="11052814" y="910093"/>
            <a:ext cx="77797" cy="72000"/>
          </a:xfrm>
          <a:prstGeom prst="ellipse">
            <a:avLst/>
          </a:prstGeom>
          <a:solidFill>
            <a:srgbClr val="FFFFFF">
              <a:alpha val="56471"/>
            </a:srgbClr>
          </a:solidFill>
          <a:ln/>
        </p:spPr>
      </p:sp>
      <p:sp>
        <p:nvSpPr>
          <p:cNvPr id="7" name="Text 3"/>
          <p:cNvSpPr/>
          <p:nvPr/>
        </p:nvSpPr>
        <p:spPr>
          <a:xfrm>
            <a:off x="11052814" y="91009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a:off x="11183828" y="910093"/>
            <a:ext cx="77797" cy="72000"/>
          </a:xfrm>
          <a:prstGeom prst="ellipse">
            <a:avLst/>
          </a:prstGeom>
          <a:solidFill>
            <a:srgbClr val="FFFFFF"/>
          </a:solidFill>
          <a:ln/>
        </p:spPr>
      </p:sp>
      <p:sp>
        <p:nvSpPr>
          <p:cNvPr id="9" name="Text 5"/>
          <p:cNvSpPr/>
          <p:nvPr/>
        </p:nvSpPr>
        <p:spPr>
          <a:xfrm>
            <a:off x="11183828" y="91009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a:off x="11314843" y="910093"/>
            <a:ext cx="77797" cy="72000"/>
          </a:xfrm>
          <a:prstGeom prst="ellipse">
            <a:avLst/>
          </a:prstGeom>
          <a:solidFill>
            <a:srgbClr val="FFFFFF">
              <a:alpha val="56471"/>
            </a:srgbClr>
          </a:solidFill>
          <a:ln/>
        </p:spPr>
      </p:sp>
      <p:sp>
        <p:nvSpPr>
          <p:cNvPr id="11" name="Text 7"/>
          <p:cNvSpPr/>
          <p:nvPr/>
        </p:nvSpPr>
        <p:spPr>
          <a:xfrm>
            <a:off x="11314843" y="910093"/>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8"/>
          <p:cNvSpPr/>
          <p:nvPr/>
        </p:nvSpPr>
        <p:spPr>
          <a:xfrm>
            <a:off x="4813594" y="2861125"/>
            <a:ext cx="652471" cy="328680"/>
          </a:xfrm>
          <a:prstGeom prst="rect">
            <a:avLst/>
          </a:prstGeom>
          <a:solidFill>
            <a:srgbClr val="000000">
              <a:alpha val="0"/>
            </a:srgbClr>
          </a:solidFill>
          <a:ln/>
        </p:spPr>
      </p:sp>
      <p:sp>
        <p:nvSpPr>
          <p:cNvPr id="13" name="Text 9"/>
          <p:cNvSpPr/>
          <p:nvPr/>
        </p:nvSpPr>
        <p:spPr>
          <a:xfrm>
            <a:off x="4813594" y="2861125"/>
            <a:ext cx="652471" cy="328680"/>
          </a:xfrm>
          <a:prstGeom prst="rect">
            <a:avLst/>
          </a:prstGeom>
          <a:noFill/>
          <a:ln/>
        </p:spPr>
        <p:txBody>
          <a:bodyPr wrap="square" lIns="0" tIns="0" rIns="0" bIns="0" rtlCol="0" anchor="t"/>
          <a:lstStyle/>
          <a:p>
            <a:pPr algn="ctr" indent="0" marL="0">
              <a:lnSpc>
                <a:spcPct val="110000"/>
              </a:lnSpc>
              <a:buNone/>
            </a:pPr>
            <a:r>
              <a:rPr lang="en-US" sz="2000" dirty="0">
                <a:solidFill>
                  <a:srgbClr val="FFFFFF"/>
                </a:solidFill>
                <a:latin typeface="MiSans" pitchFamily="34" charset="0"/>
                <a:ea typeface="MiSans" pitchFamily="34" charset="-122"/>
                <a:cs typeface="MiSans" pitchFamily="34" charset="-120"/>
              </a:rPr>
              <a:t>02</a:t>
            </a:r>
            <a:endParaRPr lang="en-US" sz="1600" dirty="0"/>
          </a:p>
        </p:txBody>
      </p:sp>
      <p:pic>
        <p:nvPicPr>
          <p:cNvPr id="14" name="Image 2" descr="https://kimi-img.moonshot.cn/pub/slides/slides_tmpl/image/25-09-02-14:58:57-d2r9bc9e3tpg8rchv3m0.png">    </p:cNvPr>
          <p:cNvPicPr>
            <a:picLocks noChangeAspect="1"/>
          </p:cNvPicPr>
          <p:nvPr/>
        </p:nvPicPr>
        <p:blipFill>
          <a:blip r:embed="rId3"/>
          <a:srcRect l="17" r="17" t="0" b="0"/>
          <a:stretch/>
        </p:blipFill>
        <p:spPr>
          <a:xfrm rot="10800000">
            <a:off x="1541077" y="3468617"/>
            <a:ext cx="1092200" cy="1892300"/>
          </a:xfrm>
          <a:prstGeom prst="rect">
            <a:avLst/>
          </a:prstGeom>
        </p:spPr>
      </p:pic>
      <p:sp>
        <p:nvSpPr>
          <p:cNvPr id="15" name="Shape 10"/>
          <p:cNvSpPr/>
          <p:nvPr/>
        </p:nvSpPr>
        <p:spPr>
          <a:xfrm>
            <a:off x="1764991" y="4671730"/>
            <a:ext cx="652471" cy="328680"/>
          </a:xfrm>
          <a:prstGeom prst="rect">
            <a:avLst/>
          </a:prstGeom>
          <a:solidFill>
            <a:srgbClr val="000000">
              <a:alpha val="0"/>
            </a:srgbClr>
          </a:solidFill>
          <a:ln/>
        </p:spPr>
      </p:sp>
      <p:sp>
        <p:nvSpPr>
          <p:cNvPr id="16" name="Text 11"/>
          <p:cNvSpPr/>
          <p:nvPr/>
        </p:nvSpPr>
        <p:spPr>
          <a:xfrm>
            <a:off x="1764991" y="4671730"/>
            <a:ext cx="652471" cy="328680"/>
          </a:xfrm>
          <a:prstGeom prst="rect">
            <a:avLst/>
          </a:prstGeom>
          <a:noFill/>
          <a:ln/>
        </p:spPr>
        <p:txBody>
          <a:bodyPr wrap="square" lIns="0" tIns="0" rIns="0" bIns="0" rtlCol="0" anchor="t"/>
          <a:lstStyle/>
          <a:p>
            <a:pPr algn="ctr" indent="0" marL="0">
              <a:lnSpc>
                <a:spcPct val="110000"/>
              </a:lnSpc>
              <a:buNone/>
            </a:pPr>
            <a:r>
              <a:rPr lang="en-US" sz="2000" dirty="0">
                <a:solidFill>
                  <a:srgbClr val="FFFFFF"/>
                </a:solidFill>
                <a:latin typeface="MiSans" pitchFamily="34" charset="0"/>
                <a:ea typeface="MiSans" pitchFamily="34" charset="-122"/>
                <a:cs typeface="MiSans" pitchFamily="34" charset="-120"/>
              </a:rPr>
              <a:t>01</a:t>
            </a:r>
            <a:endParaRPr lang="en-US" sz="1600" dirty="0"/>
          </a:p>
        </p:txBody>
      </p:sp>
      <p:pic>
        <p:nvPicPr>
          <p:cNvPr id="17" name="Image 3" descr="https://kimi-img.moonshot.cn/pub/slides/slides_tmpl/image/25-09-02-14:58:57-d2r9bc9e3tpg8rchv3m0.png">    </p:cNvPr>
          <p:cNvPicPr>
            <a:picLocks noChangeAspect="1"/>
          </p:cNvPicPr>
          <p:nvPr/>
        </p:nvPicPr>
        <p:blipFill>
          <a:blip r:embed="rId4"/>
          <a:srcRect l="17" r="17" t="0" b="0"/>
          <a:stretch/>
        </p:blipFill>
        <p:spPr>
          <a:xfrm rot="10800000">
            <a:off x="6640366" y="3468617"/>
            <a:ext cx="1092200" cy="1892300"/>
          </a:xfrm>
          <a:prstGeom prst="rect">
            <a:avLst/>
          </a:prstGeom>
        </p:spPr>
      </p:pic>
      <p:pic>
        <p:nvPicPr>
          <p:cNvPr id="18" name="Image 4" descr="https://kimi-img.moonshot.cn/pub/slides/slides_tmpl/image/25-09-02-14:58:57-d2r9bc9e3tpg8rchv3m0.png">    </p:cNvPr>
          <p:cNvPicPr>
            <a:picLocks noChangeAspect="1"/>
          </p:cNvPicPr>
          <p:nvPr/>
        </p:nvPicPr>
        <p:blipFill>
          <a:blip r:embed="rId5"/>
          <a:srcRect l="17" r="17" t="0" b="0"/>
          <a:stretch/>
        </p:blipFill>
        <p:spPr>
          <a:xfrm>
            <a:off x="9679913" y="2510361"/>
            <a:ext cx="1092200" cy="1892300"/>
          </a:xfrm>
          <a:prstGeom prst="rect">
            <a:avLst/>
          </a:prstGeom>
        </p:spPr>
      </p:pic>
      <p:sp>
        <p:nvSpPr>
          <p:cNvPr id="19" name="Shape 12"/>
          <p:cNvSpPr/>
          <p:nvPr/>
        </p:nvSpPr>
        <p:spPr>
          <a:xfrm>
            <a:off x="6857735" y="4688664"/>
            <a:ext cx="652471" cy="328680"/>
          </a:xfrm>
          <a:prstGeom prst="rect">
            <a:avLst/>
          </a:prstGeom>
          <a:solidFill>
            <a:srgbClr val="000000">
              <a:alpha val="0"/>
            </a:srgbClr>
          </a:solidFill>
          <a:ln/>
        </p:spPr>
      </p:sp>
      <p:sp>
        <p:nvSpPr>
          <p:cNvPr id="20" name="Text 13"/>
          <p:cNvSpPr/>
          <p:nvPr/>
        </p:nvSpPr>
        <p:spPr>
          <a:xfrm>
            <a:off x="6857735" y="4688664"/>
            <a:ext cx="652471" cy="328680"/>
          </a:xfrm>
          <a:prstGeom prst="rect">
            <a:avLst/>
          </a:prstGeom>
          <a:noFill/>
          <a:ln/>
        </p:spPr>
        <p:txBody>
          <a:bodyPr wrap="square" lIns="0" tIns="0" rIns="0" bIns="0" rtlCol="0" anchor="t"/>
          <a:lstStyle/>
          <a:p>
            <a:pPr algn="ctr" indent="0" marL="0">
              <a:lnSpc>
                <a:spcPct val="110000"/>
              </a:lnSpc>
              <a:buNone/>
            </a:pPr>
            <a:r>
              <a:rPr lang="en-US" sz="2000" dirty="0">
                <a:solidFill>
                  <a:srgbClr val="FFFFFF"/>
                </a:solidFill>
                <a:latin typeface="MiSans" pitchFamily="34" charset="0"/>
                <a:ea typeface="MiSans" pitchFamily="34" charset="-122"/>
                <a:cs typeface="MiSans" pitchFamily="34" charset="-120"/>
              </a:rPr>
              <a:t>03</a:t>
            </a:r>
            <a:endParaRPr lang="en-US" sz="1600" dirty="0"/>
          </a:p>
        </p:txBody>
      </p:sp>
      <p:sp>
        <p:nvSpPr>
          <p:cNvPr id="21" name="Shape 14"/>
          <p:cNvSpPr/>
          <p:nvPr/>
        </p:nvSpPr>
        <p:spPr>
          <a:xfrm>
            <a:off x="9899777" y="2879414"/>
            <a:ext cx="652471" cy="328680"/>
          </a:xfrm>
          <a:prstGeom prst="rect">
            <a:avLst/>
          </a:prstGeom>
          <a:solidFill>
            <a:srgbClr val="000000">
              <a:alpha val="0"/>
            </a:srgbClr>
          </a:solidFill>
          <a:ln/>
        </p:spPr>
      </p:sp>
      <p:sp>
        <p:nvSpPr>
          <p:cNvPr id="22" name="Text 15"/>
          <p:cNvSpPr/>
          <p:nvPr/>
        </p:nvSpPr>
        <p:spPr>
          <a:xfrm>
            <a:off x="9899777" y="2879414"/>
            <a:ext cx="652471" cy="328680"/>
          </a:xfrm>
          <a:prstGeom prst="rect">
            <a:avLst/>
          </a:prstGeom>
          <a:noFill/>
          <a:ln/>
        </p:spPr>
        <p:txBody>
          <a:bodyPr wrap="square" lIns="0" tIns="0" rIns="0" bIns="0" rtlCol="0" anchor="t"/>
          <a:lstStyle/>
          <a:p>
            <a:pPr algn="ctr" indent="0" marL="0">
              <a:lnSpc>
                <a:spcPct val="110000"/>
              </a:lnSpc>
              <a:buNone/>
            </a:pPr>
            <a:r>
              <a:rPr lang="en-US" sz="2000" dirty="0">
                <a:solidFill>
                  <a:srgbClr val="FFFFFF"/>
                </a:solidFill>
                <a:latin typeface="MiSans" pitchFamily="34" charset="0"/>
                <a:ea typeface="MiSans" pitchFamily="34" charset="-122"/>
                <a:cs typeface="MiSans" pitchFamily="34" charset="-120"/>
              </a:rPr>
              <a:t>04</a:t>
            </a:r>
            <a:endParaRPr lang="en-US" sz="1600" dirty="0"/>
          </a:p>
        </p:txBody>
      </p:sp>
      <p:sp>
        <p:nvSpPr>
          <p:cNvPr id="23" name="Text 16"/>
          <p:cNvSpPr/>
          <p:nvPr/>
        </p:nvSpPr>
        <p:spPr>
          <a:xfrm>
            <a:off x="2646045" y="4222750"/>
            <a:ext cx="428371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Long-Lived Teammates</a:t>
            </a:r>
            <a:endParaRPr lang="en-US" sz="1600" dirty="0"/>
          </a:p>
        </p:txBody>
      </p:sp>
      <p:sp>
        <p:nvSpPr>
          <p:cNvPr id="24" name="Text 17"/>
          <p:cNvSpPr/>
          <p:nvPr/>
        </p:nvSpPr>
        <p:spPr>
          <a:xfrm>
            <a:off x="2541905" y="4476115"/>
            <a:ext cx="4283710" cy="95984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Treat agents as long-lived teammates, not static models, to foster continuous learning and adaptation over time.</a:t>
            </a:r>
            <a:endParaRPr lang="en-US" sz="1600" dirty="0"/>
          </a:p>
        </p:txBody>
      </p:sp>
      <p:sp>
        <p:nvSpPr>
          <p:cNvPr id="25" name="Text 18"/>
          <p:cNvSpPr/>
          <p:nvPr/>
        </p:nvSpPr>
        <p:spPr>
          <a:xfrm>
            <a:off x="7686040" y="4222750"/>
            <a:ext cx="428371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Interruptibility and Rollback</a:t>
            </a:r>
            <a:endParaRPr lang="en-US" sz="1600" dirty="0"/>
          </a:p>
        </p:txBody>
      </p:sp>
      <p:sp>
        <p:nvSpPr>
          <p:cNvPr id="26" name="Text 19"/>
          <p:cNvSpPr/>
          <p:nvPr/>
        </p:nvSpPr>
        <p:spPr>
          <a:xfrm>
            <a:off x="7581265" y="4476115"/>
            <a:ext cx="4283710" cy="95984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Design for interruptibility and rollback to provide safety mechanisms that can be activated when necessary.</a:t>
            </a:r>
            <a:endParaRPr lang="en-US" sz="1600" dirty="0"/>
          </a:p>
        </p:txBody>
      </p:sp>
      <p:sp>
        <p:nvSpPr>
          <p:cNvPr id="27" name="Text 20"/>
          <p:cNvSpPr/>
          <p:nvPr/>
        </p:nvSpPr>
        <p:spPr>
          <a:xfrm>
            <a:off x="616585" y="1790700"/>
            <a:ext cx="428371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Alignment Over Capability</a:t>
            </a:r>
            <a:endParaRPr lang="en-US" sz="1600" dirty="0"/>
          </a:p>
        </p:txBody>
      </p:sp>
      <p:sp>
        <p:nvSpPr>
          <p:cNvPr id="28" name="Text 21"/>
          <p:cNvSpPr/>
          <p:nvPr/>
        </p:nvSpPr>
        <p:spPr>
          <a:xfrm>
            <a:off x="511810" y="2044065"/>
            <a:ext cx="4283710" cy="95984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Prioritize alignment over raw capability to ensure that agents remain safe and beneficial, even as they become more advanced.</a:t>
            </a:r>
            <a:endParaRPr lang="en-US" sz="1600" dirty="0"/>
          </a:p>
        </p:txBody>
      </p:sp>
      <p:sp>
        <p:nvSpPr>
          <p:cNvPr id="29" name="Text 22"/>
          <p:cNvSpPr/>
          <p:nvPr/>
        </p:nvSpPr>
        <p:spPr>
          <a:xfrm>
            <a:off x="5631815" y="1790700"/>
            <a:ext cx="4283710"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Interdisciplinary Governance</a:t>
            </a:r>
            <a:endParaRPr lang="en-US" sz="1600" dirty="0"/>
          </a:p>
        </p:txBody>
      </p:sp>
      <p:sp>
        <p:nvSpPr>
          <p:cNvPr id="30" name="Text 23"/>
          <p:cNvSpPr/>
          <p:nvPr/>
        </p:nvSpPr>
        <p:spPr>
          <a:xfrm>
            <a:off x="5527675" y="2044065"/>
            <a:ext cx="4283710" cy="95984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Foster interdisciplinary governance to sustain trust and ensure that agentic ecosystems evolve in a responsible and beneficial manner.</a:t>
            </a:r>
            <a:endParaRPr lang="en-US" sz="1600" dirty="0"/>
          </a:p>
        </p:txBody>
      </p:sp>
      <p:sp>
        <p:nvSpPr>
          <p:cNvPr id="31" name="Text 24"/>
          <p:cNvSpPr/>
          <p:nvPr/>
        </p:nvSpPr>
        <p:spPr>
          <a:xfrm>
            <a:off x="511810" y="726440"/>
            <a:ext cx="10099675" cy="8331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Key Design Principles</a:t>
            </a: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4-d2r9bbhe3tpg8rchv3d0.jpg">    </p:cNvPr>
          <p:cNvPicPr>
            <a:picLocks noChangeAspect="1"/>
          </p:cNvPicPr>
          <p:nvPr/>
        </p:nvPicPr>
        <p:blipFill>
          <a:blip r:embed="rId1"/>
          <a:srcRect l="71" r="16288" t="0" b="24055"/>
          <a:stretch/>
        </p:blipFill>
        <p:spPr>
          <a:xfrm>
            <a:off x="0" y="0"/>
            <a:ext cx="12191999" cy="6864626"/>
          </a:xfrm>
          <a:prstGeom prst="rect">
            <a:avLst/>
          </a:prstGeom>
        </p:spPr>
      </p:pic>
      <p:sp>
        <p:nvSpPr>
          <p:cNvPr id="3" name="Shape 0"/>
          <p:cNvSpPr/>
          <p:nvPr/>
        </p:nvSpPr>
        <p:spPr>
          <a:xfrm>
            <a:off x="779721" y="6270738"/>
            <a:ext cx="0" cy="125950"/>
          </a:xfrm>
          <a:prstGeom prst="line">
            <a:avLst/>
          </a:prstGeom>
          <a:noFill/>
          <a:ln w="12700">
            <a:solidFill>
              <a:srgbClr val="FFFFFF"/>
            </a:solidFill>
            <a:prstDash val="solid"/>
            <a:headEnd type="none"/>
            <a:tailEnd type="none"/>
          </a:ln>
        </p:spPr>
      </p:sp>
      <p:sp>
        <p:nvSpPr>
          <p:cNvPr id="4" name="Shape 1"/>
          <p:cNvSpPr/>
          <p:nvPr/>
        </p:nvSpPr>
        <p:spPr>
          <a:xfrm>
            <a:off x="867722" y="6270738"/>
            <a:ext cx="0" cy="125950"/>
          </a:xfrm>
          <a:prstGeom prst="line">
            <a:avLst/>
          </a:prstGeom>
          <a:noFill/>
          <a:ln w="12700">
            <a:solidFill>
              <a:srgbClr val="FFFFFF"/>
            </a:solidFill>
            <a:prstDash val="solid"/>
            <a:headEnd type="none"/>
            <a:tailEnd type="none"/>
          </a:ln>
        </p:spPr>
      </p:sp>
      <p:sp>
        <p:nvSpPr>
          <p:cNvPr id="5" name="Shape 2"/>
          <p:cNvSpPr/>
          <p:nvPr/>
        </p:nvSpPr>
        <p:spPr>
          <a:xfrm>
            <a:off x="955722" y="6166356"/>
            <a:ext cx="0" cy="220414"/>
          </a:xfrm>
          <a:prstGeom prst="line">
            <a:avLst/>
          </a:prstGeom>
          <a:noFill/>
          <a:ln w="12700">
            <a:solidFill>
              <a:srgbClr val="FFFFFF"/>
            </a:solidFill>
            <a:prstDash val="solid"/>
            <a:headEnd type="none"/>
            <a:tailEnd type="none"/>
          </a:ln>
        </p:spPr>
      </p:sp>
      <p:sp>
        <p:nvSpPr>
          <p:cNvPr id="6" name="Shape 3"/>
          <p:cNvSpPr/>
          <p:nvPr/>
        </p:nvSpPr>
        <p:spPr>
          <a:xfrm>
            <a:off x="1043723" y="6270738"/>
            <a:ext cx="0" cy="125950"/>
          </a:xfrm>
          <a:prstGeom prst="line">
            <a:avLst/>
          </a:prstGeom>
          <a:noFill/>
          <a:ln w="12700">
            <a:solidFill>
              <a:srgbClr val="FFFFFF"/>
            </a:solidFill>
            <a:prstDash val="solid"/>
            <a:headEnd type="none"/>
            <a:tailEnd type="none"/>
          </a:ln>
        </p:spPr>
      </p:sp>
      <p:sp>
        <p:nvSpPr>
          <p:cNvPr id="7" name="Shape 4"/>
          <p:cNvSpPr/>
          <p:nvPr/>
        </p:nvSpPr>
        <p:spPr>
          <a:xfrm>
            <a:off x="1131723" y="6270738"/>
            <a:ext cx="0" cy="125950"/>
          </a:xfrm>
          <a:prstGeom prst="line">
            <a:avLst/>
          </a:prstGeom>
          <a:noFill/>
          <a:ln w="12700">
            <a:solidFill>
              <a:srgbClr val="FFFFFF"/>
            </a:solidFill>
            <a:prstDash val="solid"/>
            <a:headEnd type="none"/>
            <a:tailEnd type="none"/>
          </a:ln>
        </p:spPr>
      </p:sp>
      <p:sp>
        <p:nvSpPr>
          <p:cNvPr id="8" name="Shape 5"/>
          <p:cNvSpPr/>
          <p:nvPr/>
        </p:nvSpPr>
        <p:spPr>
          <a:xfrm>
            <a:off x="10796832" y="6396446"/>
            <a:ext cx="116844" cy="116844"/>
          </a:xfrm>
          <a:prstGeom prst="ellipse">
            <a:avLst/>
          </a:prstGeom>
          <a:solidFill>
            <a:srgbClr val="FFFFFF"/>
          </a:solidFill>
          <a:ln/>
        </p:spPr>
      </p:sp>
      <p:sp>
        <p:nvSpPr>
          <p:cNvPr id="9" name="Text 6"/>
          <p:cNvSpPr/>
          <p:nvPr/>
        </p:nvSpPr>
        <p:spPr>
          <a:xfrm>
            <a:off x="10796832"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7"/>
          <p:cNvSpPr/>
          <p:nvPr/>
        </p:nvSpPr>
        <p:spPr>
          <a:xfrm>
            <a:off x="10989337" y="6396446"/>
            <a:ext cx="116844" cy="116844"/>
          </a:xfrm>
          <a:prstGeom prst="ellipse">
            <a:avLst/>
          </a:prstGeom>
          <a:solidFill>
            <a:srgbClr val="FFFFFF">
              <a:alpha val="56471"/>
            </a:srgbClr>
          </a:solidFill>
          <a:ln/>
        </p:spPr>
      </p:sp>
      <p:sp>
        <p:nvSpPr>
          <p:cNvPr id="11" name="Text 8"/>
          <p:cNvSpPr/>
          <p:nvPr/>
        </p:nvSpPr>
        <p:spPr>
          <a:xfrm>
            <a:off x="1098933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9"/>
          <p:cNvSpPr/>
          <p:nvPr/>
        </p:nvSpPr>
        <p:spPr>
          <a:xfrm>
            <a:off x="11186107" y="6396446"/>
            <a:ext cx="116844" cy="116844"/>
          </a:xfrm>
          <a:prstGeom prst="ellipse">
            <a:avLst/>
          </a:prstGeom>
          <a:solidFill>
            <a:srgbClr val="FFFFFF"/>
          </a:solidFill>
          <a:ln/>
        </p:spPr>
      </p:sp>
      <p:sp>
        <p:nvSpPr>
          <p:cNvPr id="13" name="Text 10"/>
          <p:cNvSpPr/>
          <p:nvPr/>
        </p:nvSpPr>
        <p:spPr>
          <a:xfrm>
            <a:off x="1118610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1"/>
          <p:cNvSpPr/>
          <p:nvPr/>
        </p:nvSpPr>
        <p:spPr>
          <a:xfrm>
            <a:off x="11382877" y="6396446"/>
            <a:ext cx="116844" cy="116844"/>
          </a:xfrm>
          <a:prstGeom prst="ellipse">
            <a:avLst/>
          </a:prstGeom>
          <a:solidFill>
            <a:srgbClr val="FFFFFF">
              <a:alpha val="56471"/>
            </a:srgbClr>
          </a:solidFill>
          <a:ln/>
        </p:spPr>
      </p:sp>
      <p:sp>
        <p:nvSpPr>
          <p:cNvPr id="15" name="Text 12"/>
          <p:cNvSpPr/>
          <p:nvPr/>
        </p:nvSpPr>
        <p:spPr>
          <a:xfrm>
            <a:off x="11382877" y="6396446"/>
            <a:ext cx="116844" cy="116844"/>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Text 13"/>
          <p:cNvSpPr/>
          <p:nvPr/>
        </p:nvSpPr>
        <p:spPr>
          <a:xfrm>
            <a:off x="955675" y="1951990"/>
            <a:ext cx="8127365" cy="1151890"/>
          </a:xfrm>
          <a:prstGeom prst="rect">
            <a:avLst/>
          </a:prstGeom>
          <a:noFill/>
          <a:ln/>
        </p:spPr>
        <p:txBody>
          <a:bodyPr wrap="square" lIns="91440" tIns="45720" rIns="91440" bIns="45720" rtlCol="0" anchor="t"/>
          <a:lstStyle/>
          <a:p>
            <a:pPr algn="ctr" indent="0" marL="0">
              <a:lnSpc>
                <a:spcPct val="90000"/>
              </a:lnSpc>
              <a:buNone/>
            </a:pPr>
            <a:r>
              <a:rPr lang="en-US" sz="9600" b="1" dirty="0">
                <a:solidFill>
                  <a:srgbClr val="F8D089"/>
                </a:solidFill>
                <a:latin typeface="MiSans" pitchFamily="34" charset="0"/>
                <a:ea typeface="MiSans" pitchFamily="34" charset="-122"/>
                <a:cs typeface="MiSans" pitchFamily="34" charset="-120"/>
              </a:rPr>
              <a:t>Thank</a:t>
            </a:r>
            <a:pPr algn="ctr" indent="0" marL="0">
              <a:lnSpc>
                <a:spcPct val="90000"/>
              </a:lnSpc>
              <a:buNone/>
            </a:pPr>
            <a:r>
              <a:rPr lang="en-US" sz="9600" b="1" dirty="0">
                <a:solidFill>
                  <a:srgbClr val="F8D089"/>
                </a:solidFill>
                <a:latin typeface="MiSans" pitchFamily="34" charset="0"/>
                <a:ea typeface="MiSans" pitchFamily="34" charset="-122"/>
                <a:cs typeface="MiSans" pitchFamily="34" charset="-120"/>
              </a:rPr>
              <a:t> </a:t>
            </a:r>
            <a:pPr algn="ctr" indent="0" marL="0">
              <a:lnSpc>
                <a:spcPct val="90000"/>
              </a:lnSpc>
              <a:buNone/>
            </a:pPr>
            <a:r>
              <a:rPr lang="en-US" sz="9600" b="1" dirty="0">
                <a:solidFill>
                  <a:srgbClr val="F8D089"/>
                </a:solidFill>
                <a:latin typeface="MiSans" pitchFamily="34" charset="0"/>
                <a:ea typeface="MiSans" pitchFamily="34" charset="-122"/>
                <a:cs typeface="MiSans" pitchFamily="34" charset="-120"/>
              </a:rPr>
              <a:t>you.</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Foundations</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01</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3178" y="-1"/>
            <a:ext cx="12195178" cy="6866415"/>
          </a:xfrm>
          <a:prstGeom prst="rect">
            <a:avLst/>
          </a:prstGeom>
        </p:spPr>
      </p:pic>
      <p:pic>
        <p:nvPicPr>
          <p:cNvPr id="3" name="Image 1" descr="https://kimi-img.moonshot.cn/pub/slides/slides_tmpl/image/25-09-02-14:58:57-d2r9bc9e3tpg8rchv3kg.png">    </p:cNvPr>
          <p:cNvPicPr>
            <a:picLocks noChangeAspect="1"/>
          </p:cNvPicPr>
          <p:nvPr/>
        </p:nvPicPr>
        <p:blipFill>
          <a:blip r:embed="rId2"/>
          <a:srcRect l="23" r="23" t="0" b="0"/>
          <a:stretch/>
        </p:blipFill>
        <p:spPr>
          <a:xfrm>
            <a:off x="0" y="0"/>
            <a:ext cx="12192635" cy="3589655"/>
          </a:xfrm>
          <a:prstGeom prst="rect">
            <a:avLst/>
          </a:prstGeom>
        </p:spPr>
      </p:pic>
      <p:sp>
        <p:nvSpPr>
          <p:cNvPr id="4" name="Shape 0"/>
          <p:cNvSpPr/>
          <p:nvPr/>
        </p:nvSpPr>
        <p:spPr>
          <a:xfrm flipH="1">
            <a:off x="11314843" y="981848"/>
            <a:ext cx="77797" cy="72000"/>
          </a:xfrm>
          <a:prstGeom prst="ellipse">
            <a:avLst/>
          </a:prstGeom>
          <a:solidFill>
            <a:srgbClr val="FFFFFF"/>
          </a:solidFill>
          <a:ln/>
        </p:spPr>
      </p:sp>
      <p:sp>
        <p:nvSpPr>
          <p:cNvPr id="5" name="Text 1"/>
          <p:cNvSpPr/>
          <p:nvPr/>
        </p:nvSpPr>
        <p:spPr>
          <a:xfrm>
            <a:off x="11314843"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2"/>
          <p:cNvSpPr/>
          <p:nvPr/>
        </p:nvSpPr>
        <p:spPr>
          <a:xfrm flipH="1">
            <a:off x="11186668" y="981848"/>
            <a:ext cx="77797" cy="72000"/>
          </a:xfrm>
          <a:prstGeom prst="ellipse">
            <a:avLst/>
          </a:prstGeom>
          <a:solidFill>
            <a:srgbClr val="FFFFFF">
              <a:alpha val="56471"/>
            </a:srgbClr>
          </a:solidFill>
          <a:ln/>
        </p:spPr>
      </p:sp>
      <p:sp>
        <p:nvSpPr>
          <p:cNvPr id="7" name="Text 3"/>
          <p:cNvSpPr/>
          <p:nvPr/>
        </p:nvSpPr>
        <p:spPr>
          <a:xfrm>
            <a:off x="11186668"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flipH="1">
            <a:off x="11055654" y="981848"/>
            <a:ext cx="77797" cy="72000"/>
          </a:xfrm>
          <a:prstGeom prst="ellipse">
            <a:avLst/>
          </a:prstGeom>
          <a:solidFill>
            <a:srgbClr val="FFFFFF"/>
          </a:solidFill>
          <a:ln/>
        </p:spPr>
      </p:sp>
      <p:sp>
        <p:nvSpPr>
          <p:cNvPr id="9" name="Text 5"/>
          <p:cNvSpPr/>
          <p:nvPr/>
        </p:nvSpPr>
        <p:spPr>
          <a:xfrm>
            <a:off x="11055654"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flipH="1">
            <a:off x="10924640" y="981848"/>
            <a:ext cx="77797" cy="72000"/>
          </a:xfrm>
          <a:prstGeom prst="ellipse">
            <a:avLst/>
          </a:prstGeom>
          <a:solidFill>
            <a:srgbClr val="FFFFFF">
              <a:alpha val="56471"/>
            </a:srgbClr>
          </a:solidFill>
          <a:ln/>
        </p:spPr>
      </p:sp>
      <p:sp>
        <p:nvSpPr>
          <p:cNvPr id="11" name="Text 7"/>
          <p:cNvSpPr/>
          <p:nvPr/>
        </p:nvSpPr>
        <p:spPr>
          <a:xfrm>
            <a:off x="10924640" y="9818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8"/>
          <p:cNvSpPr/>
          <p:nvPr/>
        </p:nvSpPr>
        <p:spPr>
          <a:xfrm>
            <a:off x="408305" y="2141855"/>
            <a:ext cx="3590925" cy="3740785"/>
          </a:xfrm>
          <a:prstGeom prst="rect">
            <a:avLst/>
          </a:prstGeom>
          <a:solidFill>
            <a:srgbClr val="FFFFFF">
              <a:alpha val="8235"/>
            </a:srgbClr>
          </a:solidFill>
          <a:ln/>
        </p:spPr>
      </p:sp>
      <p:sp>
        <p:nvSpPr>
          <p:cNvPr id="13" name="Text 9"/>
          <p:cNvSpPr/>
          <p:nvPr/>
        </p:nvSpPr>
        <p:spPr>
          <a:xfrm>
            <a:off x="408305" y="2141855"/>
            <a:ext cx="3590925" cy="37407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Text 10"/>
          <p:cNvSpPr/>
          <p:nvPr/>
        </p:nvSpPr>
        <p:spPr>
          <a:xfrm>
            <a:off x="969974" y="2843314"/>
            <a:ext cx="2746185" cy="574675"/>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Autonomy-Oriented Systems</a:t>
            </a:r>
            <a:endParaRPr lang="en-US" sz="1600" dirty="0"/>
          </a:p>
        </p:txBody>
      </p:sp>
      <p:sp>
        <p:nvSpPr>
          <p:cNvPr id="15" name="Shape 11"/>
          <p:cNvSpPr/>
          <p:nvPr/>
        </p:nvSpPr>
        <p:spPr>
          <a:xfrm>
            <a:off x="1552137" y="2222623"/>
            <a:ext cx="1473726" cy="525850"/>
          </a:xfrm>
          <a:prstGeom prst="rect">
            <a:avLst/>
          </a:prstGeom>
          <a:solidFill>
            <a:srgbClr val="000000">
              <a:alpha val="0"/>
            </a:srgbClr>
          </a:solidFill>
          <a:ln/>
        </p:spPr>
      </p:sp>
      <p:sp>
        <p:nvSpPr>
          <p:cNvPr id="16" name="Text 12"/>
          <p:cNvSpPr/>
          <p:nvPr/>
        </p:nvSpPr>
        <p:spPr>
          <a:xfrm>
            <a:off x="1552137" y="2222623"/>
            <a:ext cx="1473726" cy="525850"/>
          </a:xfrm>
          <a:prstGeom prst="rect">
            <a:avLst/>
          </a:prstGeom>
          <a:noFill/>
          <a:ln/>
        </p:spPr>
        <p:txBody>
          <a:bodyPr wrap="square" lIns="0" tIns="0" rIns="0" bIns="0" rtlCol="0" anchor="t"/>
          <a:lstStyle/>
          <a:p>
            <a:pPr algn="ctr" indent="0" marL="0">
              <a:lnSpc>
                <a:spcPct val="110000"/>
              </a:lnSpc>
              <a:buNone/>
            </a:pPr>
            <a:r>
              <a:rPr lang="en-US" sz="3200" dirty="0">
                <a:solidFill>
                  <a:srgbClr val="FFFFFF"/>
                </a:solidFill>
                <a:latin typeface="MiSans" pitchFamily="34" charset="0"/>
                <a:ea typeface="MiSans" pitchFamily="34" charset="-122"/>
                <a:cs typeface="MiSans" pitchFamily="34" charset="-120"/>
              </a:rPr>
              <a:t>01</a:t>
            </a:r>
            <a:endParaRPr lang="en-US" sz="1600" dirty="0"/>
          </a:p>
        </p:txBody>
      </p:sp>
      <p:sp>
        <p:nvSpPr>
          <p:cNvPr id="17" name="Text 13"/>
          <p:cNvSpPr/>
          <p:nvPr/>
        </p:nvSpPr>
        <p:spPr>
          <a:xfrm>
            <a:off x="565785" y="3405505"/>
            <a:ext cx="3305810" cy="2559844"/>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Agentic AI systems are designed to pursue goals independently, sensing their environment and adapting without constant human intervention. This autonomy shifts the focus from static accuracy to dynamic performance metrics like cumulative reward and long-term robustness.</a:t>
            </a:r>
            <a:endParaRPr lang="en-US" sz="1600" dirty="0"/>
          </a:p>
        </p:txBody>
      </p:sp>
      <p:sp>
        <p:nvSpPr>
          <p:cNvPr id="18" name="Shape 14"/>
          <p:cNvSpPr/>
          <p:nvPr/>
        </p:nvSpPr>
        <p:spPr>
          <a:xfrm>
            <a:off x="4084320" y="1925955"/>
            <a:ext cx="3590925" cy="3740785"/>
          </a:xfrm>
          <a:prstGeom prst="rect">
            <a:avLst/>
          </a:prstGeom>
          <a:solidFill>
            <a:srgbClr val="FFFFFF">
              <a:alpha val="8235"/>
            </a:srgbClr>
          </a:solidFill>
          <a:ln/>
        </p:spPr>
      </p:sp>
      <p:sp>
        <p:nvSpPr>
          <p:cNvPr id="19" name="Text 15"/>
          <p:cNvSpPr/>
          <p:nvPr/>
        </p:nvSpPr>
        <p:spPr>
          <a:xfrm>
            <a:off x="4084320" y="1925955"/>
            <a:ext cx="3590925" cy="37407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0" name="Text 16"/>
          <p:cNvSpPr/>
          <p:nvPr/>
        </p:nvSpPr>
        <p:spPr>
          <a:xfrm>
            <a:off x="4645862" y="2627414"/>
            <a:ext cx="274618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Continuous Learning</a:t>
            </a:r>
            <a:endParaRPr lang="en-US" sz="1600" dirty="0"/>
          </a:p>
        </p:txBody>
      </p:sp>
      <p:sp>
        <p:nvSpPr>
          <p:cNvPr id="21" name="Shape 17"/>
          <p:cNvSpPr/>
          <p:nvPr/>
        </p:nvSpPr>
        <p:spPr>
          <a:xfrm>
            <a:off x="5481080" y="2006723"/>
            <a:ext cx="997955" cy="525850"/>
          </a:xfrm>
          <a:prstGeom prst="rect">
            <a:avLst/>
          </a:prstGeom>
          <a:solidFill>
            <a:srgbClr val="000000">
              <a:alpha val="0"/>
            </a:srgbClr>
          </a:solidFill>
          <a:ln/>
        </p:spPr>
      </p:sp>
      <p:sp>
        <p:nvSpPr>
          <p:cNvPr id="22" name="Text 18"/>
          <p:cNvSpPr/>
          <p:nvPr/>
        </p:nvSpPr>
        <p:spPr>
          <a:xfrm>
            <a:off x="5481080" y="2006723"/>
            <a:ext cx="997955" cy="525850"/>
          </a:xfrm>
          <a:prstGeom prst="rect">
            <a:avLst/>
          </a:prstGeom>
          <a:noFill/>
          <a:ln/>
        </p:spPr>
        <p:txBody>
          <a:bodyPr wrap="square" lIns="0" tIns="0" rIns="0" bIns="0" rtlCol="0" anchor="t"/>
          <a:lstStyle/>
          <a:p>
            <a:pPr algn="ctr" indent="0" marL="0">
              <a:lnSpc>
                <a:spcPct val="110000"/>
              </a:lnSpc>
              <a:buNone/>
            </a:pPr>
            <a:r>
              <a:rPr lang="en-US" sz="3200" dirty="0">
                <a:solidFill>
                  <a:srgbClr val="FFFFFF"/>
                </a:solidFill>
                <a:latin typeface="MiSans" pitchFamily="34" charset="0"/>
                <a:ea typeface="MiSans" pitchFamily="34" charset="-122"/>
                <a:cs typeface="MiSans" pitchFamily="34" charset="-120"/>
              </a:rPr>
              <a:t>02</a:t>
            </a:r>
            <a:endParaRPr lang="en-US" sz="1600" dirty="0"/>
          </a:p>
        </p:txBody>
      </p:sp>
      <p:sp>
        <p:nvSpPr>
          <p:cNvPr id="23" name="Text 19"/>
          <p:cNvSpPr/>
          <p:nvPr/>
        </p:nvSpPr>
        <p:spPr>
          <a:xfrm>
            <a:off x="4241800" y="3189605"/>
            <a:ext cx="3305810" cy="2559844"/>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These systems continuously learn from feedback, updating their strategies to maximize goal achievement. This iterative process ensures they remain effective in changing environments, unlike traditional models that rely on static predictions.</a:t>
            </a:r>
            <a:endParaRPr lang="en-US" sz="1600" dirty="0"/>
          </a:p>
        </p:txBody>
      </p:sp>
      <p:sp>
        <p:nvSpPr>
          <p:cNvPr id="24" name="Shape 20"/>
          <p:cNvSpPr/>
          <p:nvPr/>
        </p:nvSpPr>
        <p:spPr>
          <a:xfrm>
            <a:off x="7759700" y="2141855"/>
            <a:ext cx="3590925" cy="3740785"/>
          </a:xfrm>
          <a:prstGeom prst="rect">
            <a:avLst/>
          </a:prstGeom>
          <a:solidFill>
            <a:srgbClr val="FFFFFF">
              <a:alpha val="8235"/>
            </a:srgbClr>
          </a:solidFill>
          <a:ln/>
        </p:spPr>
      </p:sp>
      <p:sp>
        <p:nvSpPr>
          <p:cNvPr id="25" name="Text 21"/>
          <p:cNvSpPr/>
          <p:nvPr/>
        </p:nvSpPr>
        <p:spPr>
          <a:xfrm>
            <a:off x="7759700" y="2141855"/>
            <a:ext cx="3590925" cy="374078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6" name="Text 22"/>
          <p:cNvSpPr/>
          <p:nvPr/>
        </p:nvSpPr>
        <p:spPr>
          <a:xfrm>
            <a:off x="8321115" y="2843314"/>
            <a:ext cx="274618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Measurable Objectives</a:t>
            </a:r>
            <a:endParaRPr lang="en-US" sz="1600" dirty="0"/>
          </a:p>
        </p:txBody>
      </p:sp>
      <p:sp>
        <p:nvSpPr>
          <p:cNvPr id="27" name="Shape 23"/>
          <p:cNvSpPr/>
          <p:nvPr/>
        </p:nvSpPr>
        <p:spPr>
          <a:xfrm>
            <a:off x="9156333" y="2222623"/>
            <a:ext cx="831960" cy="525850"/>
          </a:xfrm>
          <a:prstGeom prst="rect">
            <a:avLst/>
          </a:prstGeom>
          <a:solidFill>
            <a:srgbClr val="000000">
              <a:alpha val="0"/>
            </a:srgbClr>
          </a:solidFill>
          <a:ln/>
        </p:spPr>
      </p:sp>
      <p:sp>
        <p:nvSpPr>
          <p:cNvPr id="28" name="Text 24"/>
          <p:cNvSpPr/>
          <p:nvPr/>
        </p:nvSpPr>
        <p:spPr>
          <a:xfrm>
            <a:off x="9156333" y="2222623"/>
            <a:ext cx="831960" cy="525850"/>
          </a:xfrm>
          <a:prstGeom prst="rect">
            <a:avLst/>
          </a:prstGeom>
          <a:noFill/>
          <a:ln/>
        </p:spPr>
        <p:txBody>
          <a:bodyPr wrap="square" lIns="0" tIns="0" rIns="0" bIns="0" rtlCol="0" anchor="t"/>
          <a:lstStyle/>
          <a:p>
            <a:pPr algn="ctr" indent="0" marL="0">
              <a:lnSpc>
                <a:spcPct val="110000"/>
              </a:lnSpc>
              <a:buNone/>
            </a:pPr>
            <a:r>
              <a:rPr lang="en-US" sz="3200" dirty="0">
                <a:solidFill>
                  <a:srgbClr val="FFFFFF"/>
                </a:solidFill>
                <a:latin typeface="MiSans" pitchFamily="34" charset="0"/>
                <a:ea typeface="MiSans" pitchFamily="34" charset="-122"/>
                <a:cs typeface="MiSans" pitchFamily="34" charset="-120"/>
              </a:rPr>
              <a:t>03</a:t>
            </a:r>
            <a:endParaRPr lang="en-US" sz="1600" dirty="0"/>
          </a:p>
        </p:txBody>
      </p:sp>
      <p:sp>
        <p:nvSpPr>
          <p:cNvPr id="29" name="Text 25"/>
          <p:cNvSpPr/>
          <p:nvPr/>
        </p:nvSpPr>
        <p:spPr>
          <a:xfrm>
            <a:off x="7917180" y="3405505"/>
            <a:ext cx="3305810" cy="1919883"/>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Success is measured by goal completion rates, safety, and adaptability. This holistic approach ensures that agentic systems deliver sustained value over time, rather than one-off solutions.</a:t>
            </a:r>
            <a:endParaRPr lang="en-US" sz="1600" dirty="0"/>
          </a:p>
        </p:txBody>
      </p:sp>
      <p:sp>
        <p:nvSpPr>
          <p:cNvPr id="30" name="Text 26"/>
          <p:cNvSpPr/>
          <p:nvPr/>
        </p:nvSpPr>
        <p:spPr>
          <a:xfrm>
            <a:off x="542290" y="732155"/>
            <a:ext cx="10198100" cy="833120"/>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Agentic AI Defined</a:t>
            </a:r>
            <a:endParaRPr lang="en-US" sz="1600" dirty="0"/>
          </a:p>
        </p:txBody>
      </p:sp>
      <p:sp>
        <p:nvSpPr>
          <p:cNvPr id="31" name="Shape 27"/>
          <p:cNvSpPr/>
          <p:nvPr/>
        </p:nvSpPr>
        <p:spPr>
          <a:xfrm>
            <a:off x="691515" y="6181725"/>
            <a:ext cx="0" cy="125730"/>
          </a:xfrm>
          <a:prstGeom prst="line">
            <a:avLst/>
          </a:prstGeom>
          <a:noFill/>
          <a:ln w="12700">
            <a:solidFill>
              <a:srgbClr val="FFFFFF"/>
            </a:solidFill>
            <a:prstDash val="solid"/>
            <a:headEnd type="none"/>
            <a:tailEnd type="none"/>
          </a:ln>
        </p:spPr>
      </p:sp>
      <p:sp>
        <p:nvSpPr>
          <p:cNvPr id="32" name="Shape 28"/>
          <p:cNvSpPr/>
          <p:nvPr/>
        </p:nvSpPr>
        <p:spPr>
          <a:xfrm>
            <a:off x="779780" y="6181725"/>
            <a:ext cx="0" cy="125730"/>
          </a:xfrm>
          <a:prstGeom prst="line">
            <a:avLst/>
          </a:prstGeom>
          <a:noFill/>
          <a:ln w="12700">
            <a:solidFill>
              <a:srgbClr val="FFFFFF"/>
            </a:solidFill>
            <a:prstDash val="solid"/>
            <a:headEnd type="none"/>
            <a:tailEnd type="none"/>
          </a:ln>
        </p:spPr>
      </p:sp>
      <p:sp>
        <p:nvSpPr>
          <p:cNvPr id="33" name="Shape 29"/>
          <p:cNvSpPr/>
          <p:nvPr/>
        </p:nvSpPr>
        <p:spPr>
          <a:xfrm>
            <a:off x="867410" y="6134735"/>
            <a:ext cx="0" cy="220345"/>
          </a:xfrm>
          <a:prstGeom prst="line">
            <a:avLst/>
          </a:prstGeom>
          <a:noFill/>
          <a:ln w="12700">
            <a:solidFill>
              <a:srgbClr val="FFFFFF"/>
            </a:solidFill>
            <a:prstDash val="solid"/>
            <a:headEnd type="none"/>
            <a:tailEnd type="none"/>
          </a:ln>
        </p:spPr>
      </p:sp>
      <p:sp>
        <p:nvSpPr>
          <p:cNvPr id="34" name="Shape 30"/>
          <p:cNvSpPr/>
          <p:nvPr/>
        </p:nvSpPr>
        <p:spPr>
          <a:xfrm>
            <a:off x="955675" y="6181725"/>
            <a:ext cx="0" cy="125730"/>
          </a:xfrm>
          <a:prstGeom prst="line">
            <a:avLst/>
          </a:prstGeom>
          <a:noFill/>
          <a:ln w="12700">
            <a:solidFill>
              <a:srgbClr val="FFFFFF"/>
            </a:solidFill>
            <a:prstDash val="solid"/>
            <a:headEnd type="none"/>
            <a:tailEnd type="none"/>
          </a:ln>
        </p:spPr>
      </p:sp>
      <p:sp>
        <p:nvSpPr>
          <p:cNvPr id="35" name="Shape 31"/>
          <p:cNvSpPr/>
          <p:nvPr/>
        </p:nvSpPr>
        <p:spPr>
          <a:xfrm>
            <a:off x="1043940" y="6181725"/>
            <a:ext cx="0" cy="125730"/>
          </a:xfrm>
          <a:prstGeom prst="line">
            <a:avLst/>
          </a:prstGeom>
          <a:noFill/>
          <a:ln w="12700">
            <a:solidFill>
              <a:srgbClr val="FFFFFF"/>
            </a:solidFill>
            <a:prstDash val="solid"/>
            <a:headEnd type="none"/>
            <a:tailEnd type="none"/>
          </a:ln>
        </p:spPr>
      </p:sp>
      <p:pic>
        <p:nvPicPr>
          <p:cNvPr id="36" name="Image 2" descr="https://kimi-img.moonshot.cn/pub/slides/slides_tmpl/image/25-09-02-14:58:42-d2r9b8he3tpg8rchv2s0.png">    </p:cNvPr>
          <p:cNvPicPr>
            <a:picLocks noChangeAspect="1"/>
          </p:cNvPicPr>
          <p:nvPr/>
        </p:nvPicPr>
        <p:blipFill>
          <a:blip r:embed="rId3"/>
          <a:stretch>
            <a:fillRect/>
          </a:stretch>
        </p:blipFill>
        <p:spPr>
          <a:xfrm>
            <a:off x="11269980" y="5984240"/>
            <a:ext cx="323850" cy="3238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1041" y="0"/>
            <a:ext cx="12192000" cy="6864626"/>
          </a:xfrm>
          <a:prstGeom prst="rect">
            <a:avLst/>
          </a:prstGeom>
        </p:spPr>
      </p:pic>
      <p:pic>
        <p:nvPicPr>
          <p:cNvPr id="3" name="Image 1" descr="https://kimi-img.moonshot.cn/pub/slides/slides_tmpl/image/25-09-02-14:58:52-d2r9bb1e3tpg8rchv3ag.png">    </p:cNvPr>
          <p:cNvPicPr>
            <a:picLocks noChangeAspect="1"/>
          </p:cNvPicPr>
          <p:nvPr/>
        </p:nvPicPr>
        <p:blipFill>
          <a:blip r:embed="rId2"/>
          <a:stretch>
            <a:fillRect/>
          </a:stretch>
        </p:blipFill>
        <p:spPr>
          <a:xfrm rot="5400000">
            <a:off x="6477000" y="1530350"/>
            <a:ext cx="3995420" cy="5213350"/>
          </a:xfrm>
          <a:prstGeom prst="rect">
            <a:avLst/>
          </a:prstGeom>
        </p:spPr>
      </p:pic>
      <p:pic>
        <p:nvPicPr>
          <p:cNvPr id="4" name="Image 2" descr="https://kimi-img.moonshot.cn/pub/slides/slides_tmpl/image/25-09-02-14:58:52-d2r9bb1e3tpg8rchv3ag.png">    </p:cNvPr>
          <p:cNvPicPr>
            <a:picLocks noChangeAspect="1"/>
          </p:cNvPicPr>
          <p:nvPr/>
        </p:nvPicPr>
        <p:blipFill>
          <a:blip r:embed="rId3"/>
          <a:stretch>
            <a:fillRect/>
          </a:stretch>
        </p:blipFill>
        <p:spPr>
          <a:xfrm rot="5400000">
            <a:off x="1151255" y="1530350"/>
            <a:ext cx="3995420" cy="5213350"/>
          </a:xfrm>
          <a:prstGeom prst="rect">
            <a:avLst/>
          </a:prstGeom>
        </p:spPr>
      </p:pic>
      <p:sp>
        <p:nvSpPr>
          <p:cNvPr id="5" name="Text 0"/>
          <p:cNvSpPr/>
          <p:nvPr/>
        </p:nvSpPr>
        <p:spPr>
          <a:xfrm>
            <a:off x="934263" y="479263"/>
            <a:ext cx="3049055" cy="606887"/>
          </a:xfrm>
          <a:prstGeom prst="rect">
            <a:avLst/>
          </a:prstGeom>
          <a:noFill/>
          <a:ln/>
        </p:spPr>
        <p:txBody>
          <a:bodyPr wrap="square" lIns="91440" tIns="45720" rIns="91440" bIns="45720" rtlCol="0" anchor="ctr"/>
          <a:lstStyle/>
          <a:p>
            <a:pPr algn="l" indent="0" marL="0">
              <a:lnSpc>
                <a:spcPct val="90000"/>
              </a:lnSpc>
              <a:buNone/>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6" name="Shape 1"/>
          <p:cNvSpPr/>
          <p:nvPr/>
        </p:nvSpPr>
        <p:spPr>
          <a:xfrm flipH="1">
            <a:off x="11315065" y="981710"/>
            <a:ext cx="78105" cy="71755"/>
          </a:xfrm>
          <a:prstGeom prst="ellipse">
            <a:avLst/>
          </a:prstGeom>
          <a:solidFill>
            <a:srgbClr val="FFFFFF"/>
          </a:solidFill>
          <a:ln/>
        </p:spPr>
      </p:sp>
      <p:sp>
        <p:nvSpPr>
          <p:cNvPr id="7" name="Text 2"/>
          <p:cNvSpPr/>
          <p:nvPr/>
        </p:nvSpPr>
        <p:spPr>
          <a:xfrm>
            <a:off x="11315065" y="9817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3"/>
          <p:cNvSpPr/>
          <p:nvPr/>
        </p:nvSpPr>
        <p:spPr>
          <a:xfrm flipH="1">
            <a:off x="11186795" y="981710"/>
            <a:ext cx="78105" cy="71755"/>
          </a:xfrm>
          <a:prstGeom prst="ellipse">
            <a:avLst/>
          </a:prstGeom>
          <a:solidFill>
            <a:srgbClr val="FFFFFF">
              <a:alpha val="56471"/>
            </a:srgbClr>
          </a:solidFill>
          <a:ln/>
        </p:spPr>
      </p:sp>
      <p:sp>
        <p:nvSpPr>
          <p:cNvPr id="9" name="Text 4"/>
          <p:cNvSpPr/>
          <p:nvPr/>
        </p:nvSpPr>
        <p:spPr>
          <a:xfrm>
            <a:off x="11186795" y="9817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5"/>
          <p:cNvSpPr/>
          <p:nvPr/>
        </p:nvSpPr>
        <p:spPr>
          <a:xfrm flipH="1">
            <a:off x="11055350" y="981710"/>
            <a:ext cx="78105" cy="71755"/>
          </a:xfrm>
          <a:prstGeom prst="ellipse">
            <a:avLst/>
          </a:prstGeom>
          <a:solidFill>
            <a:srgbClr val="FFFFFF"/>
          </a:solidFill>
          <a:ln/>
        </p:spPr>
      </p:sp>
      <p:sp>
        <p:nvSpPr>
          <p:cNvPr id="11" name="Text 6"/>
          <p:cNvSpPr/>
          <p:nvPr/>
        </p:nvSpPr>
        <p:spPr>
          <a:xfrm>
            <a:off x="11055350" y="9817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7"/>
          <p:cNvSpPr/>
          <p:nvPr/>
        </p:nvSpPr>
        <p:spPr>
          <a:xfrm flipH="1">
            <a:off x="10924540" y="981710"/>
            <a:ext cx="78105" cy="71755"/>
          </a:xfrm>
          <a:prstGeom prst="ellipse">
            <a:avLst/>
          </a:prstGeom>
          <a:solidFill>
            <a:srgbClr val="FFFFFF">
              <a:alpha val="56471"/>
            </a:srgbClr>
          </a:solidFill>
          <a:ln/>
        </p:spPr>
      </p:sp>
      <p:sp>
        <p:nvSpPr>
          <p:cNvPr id="13" name="Text 8"/>
          <p:cNvSpPr/>
          <p:nvPr/>
        </p:nvSpPr>
        <p:spPr>
          <a:xfrm>
            <a:off x="10924540" y="9817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Text 9"/>
          <p:cNvSpPr/>
          <p:nvPr/>
        </p:nvSpPr>
        <p:spPr>
          <a:xfrm>
            <a:off x="1266190" y="2686685"/>
            <a:ext cx="3852545"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8D089"/>
                </a:solidFill>
                <a:latin typeface="MiSans" pitchFamily="34" charset="0"/>
                <a:ea typeface="MiSans" pitchFamily="34" charset="-122"/>
                <a:cs typeface="MiSans" pitchFamily="34" charset="-120"/>
              </a:rPr>
              <a:t>Levels of Autonomy</a:t>
            </a:r>
            <a:endParaRPr lang="en-US" sz="1600" dirty="0"/>
          </a:p>
        </p:txBody>
      </p:sp>
      <p:sp>
        <p:nvSpPr>
          <p:cNvPr id="15" name="Text 10"/>
          <p:cNvSpPr/>
          <p:nvPr/>
        </p:nvSpPr>
        <p:spPr>
          <a:xfrm>
            <a:off x="753110" y="3015615"/>
            <a:ext cx="4560570" cy="1599803"/>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The autonomy spectrum ranges from level zero, requiring explicit instructions, to level five, capable of self-creating sub-goals. Each level demands stricter alignment and control mechanisms to ensure safe and effective operation.</a:t>
            </a:r>
            <a:endParaRPr lang="en-US" sz="1600" dirty="0"/>
          </a:p>
        </p:txBody>
      </p:sp>
      <p:sp>
        <p:nvSpPr>
          <p:cNvPr id="16" name="Text 11"/>
          <p:cNvSpPr/>
          <p:nvPr/>
        </p:nvSpPr>
        <p:spPr>
          <a:xfrm>
            <a:off x="6506210" y="2686685"/>
            <a:ext cx="4147820"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8D089"/>
                </a:solidFill>
                <a:latin typeface="MiSans" pitchFamily="34" charset="0"/>
                <a:ea typeface="MiSans" pitchFamily="34" charset="-122"/>
                <a:cs typeface="MiSans" pitchFamily="34" charset="-120"/>
              </a:rPr>
              <a:t>Design Implications</a:t>
            </a:r>
            <a:endParaRPr lang="en-US" sz="1600" dirty="0"/>
          </a:p>
        </p:txBody>
      </p:sp>
      <p:sp>
        <p:nvSpPr>
          <p:cNvPr id="17" name="Text 12"/>
          <p:cNvSpPr/>
          <p:nvPr/>
        </p:nvSpPr>
        <p:spPr>
          <a:xfrm>
            <a:off x="6095365" y="3015615"/>
            <a:ext cx="4560570" cy="1279922"/>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Higher levels of autonomy require advanced features like kill-switches and human oversight. Balancing these features is crucial to achieve sustainable autonomy without compromising safety.</a:t>
            </a:r>
            <a:endParaRPr lang="en-US" sz="1600" dirty="0"/>
          </a:p>
        </p:txBody>
      </p:sp>
      <p:sp>
        <p:nvSpPr>
          <p:cNvPr id="18" name="Text 13"/>
          <p:cNvSpPr/>
          <p:nvPr/>
        </p:nvSpPr>
        <p:spPr>
          <a:xfrm>
            <a:off x="542215" y="751061"/>
            <a:ext cx="8152877" cy="833184"/>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Autonomy Spectrum</a:t>
            </a:r>
            <a:endParaRPr lang="en-US" sz="1600" dirty="0"/>
          </a:p>
        </p:txBody>
      </p:sp>
      <p:pic>
        <p:nvPicPr>
          <p:cNvPr id="19" name="Image 3" descr="https://kimi-img.moonshot.cn/pub/slides/slides_tmpl/image/25-09-02-14:58:52-d2r9bb1e3tpg8rchv3a0.png">    </p:cNvPr>
          <p:cNvPicPr>
            <a:picLocks noChangeAspect="1"/>
          </p:cNvPicPr>
          <p:nvPr/>
        </p:nvPicPr>
        <p:blipFill>
          <a:blip r:embed="rId4"/>
          <a:stretch>
            <a:fillRect/>
          </a:stretch>
        </p:blipFill>
        <p:spPr>
          <a:xfrm>
            <a:off x="2912745" y="1704975"/>
            <a:ext cx="817880" cy="817880"/>
          </a:xfrm>
          <a:prstGeom prst="rect">
            <a:avLst/>
          </a:prstGeom>
        </p:spPr>
      </p:pic>
      <p:sp>
        <p:nvSpPr>
          <p:cNvPr id="20" name="Shape 14"/>
          <p:cNvSpPr/>
          <p:nvPr/>
        </p:nvSpPr>
        <p:spPr>
          <a:xfrm>
            <a:off x="3007360" y="1814195"/>
            <a:ext cx="607060" cy="525780"/>
          </a:xfrm>
          <a:prstGeom prst="rect">
            <a:avLst/>
          </a:prstGeom>
          <a:solidFill>
            <a:srgbClr val="000000">
              <a:alpha val="0"/>
            </a:srgbClr>
          </a:solidFill>
          <a:ln/>
        </p:spPr>
      </p:sp>
      <p:sp>
        <p:nvSpPr>
          <p:cNvPr id="21" name="Text 15"/>
          <p:cNvSpPr/>
          <p:nvPr/>
        </p:nvSpPr>
        <p:spPr>
          <a:xfrm>
            <a:off x="3007360" y="1814195"/>
            <a:ext cx="607060" cy="525780"/>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01</a:t>
            </a:r>
            <a:endParaRPr lang="en-US" sz="1600" dirty="0"/>
          </a:p>
        </p:txBody>
      </p:sp>
      <p:pic>
        <p:nvPicPr>
          <p:cNvPr id="22" name="Image 4" descr="https://kimi-img.moonshot.cn/pub/slides/slides_tmpl/image/25-09-02-14:58:52-d2r9bb1e3tpg8rchv3a0.png">    </p:cNvPr>
          <p:cNvPicPr>
            <a:picLocks noChangeAspect="1"/>
          </p:cNvPicPr>
          <p:nvPr/>
        </p:nvPicPr>
        <p:blipFill>
          <a:blip r:embed="rId5"/>
          <a:stretch>
            <a:fillRect/>
          </a:stretch>
        </p:blipFill>
        <p:spPr>
          <a:xfrm>
            <a:off x="8319770" y="1704975"/>
            <a:ext cx="817880" cy="817880"/>
          </a:xfrm>
          <a:prstGeom prst="rect">
            <a:avLst/>
          </a:prstGeom>
        </p:spPr>
      </p:pic>
      <p:sp>
        <p:nvSpPr>
          <p:cNvPr id="23" name="Shape 16"/>
          <p:cNvSpPr/>
          <p:nvPr/>
        </p:nvSpPr>
        <p:spPr>
          <a:xfrm>
            <a:off x="8414385" y="1814195"/>
            <a:ext cx="607060" cy="525780"/>
          </a:xfrm>
          <a:prstGeom prst="rect">
            <a:avLst/>
          </a:prstGeom>
          <a:solidFill>
            <a:srgbClr val="000000">
              <a:alpha val="0"/>
            </a:srgbClr>
          </a:solidFill>
          <a:ln/>
        </p:spPr>
      </p:sp>
      <p:sp>
        <p:nvSpPr>
          <p:cNvPr id="24" name="Text 17"/>
          <p:cNvSpPr/>
          <p:nvPr/>
        </p:nvSpPr>
        <p:spPr>
          <a:xfrm>
            <a:off x="8414385" y="1814195"/>
            <a:ext cx="607060" cy="525780"/>
          </a:xfrm>
          <a:prstGeom prst="rect">
            <a:avLst/>
          </a:prstGeom>
          <a:noFill/>
          <a:ln/>
        </p:spPr>
        <p:txBody>
          <a:bodyPr wrap="square" lIns="0" tIns="0" rIns="0" bIns="0" rtlCol="0" anchor="t"/>
          <a:lstStyle/>
          <a:p>
            <a:pPr algn="ctr" indent="0" marL="0">
              <a:lnSpc>
                <a:spcPct val="110000"/>
              </a:lnSpc>
              <a:buNone/>
            </a:pPr>
            <a:r>
              <a:rPr lang="en-US" sz="3200" dirty="0">
                <a:solidFill>
                  <a:srgbClr val="F8D089"/>
                </a:solidFill>
                <a:latin typeface="MiSans" pitchFamily="34" charset="0"/>
                <a:ea typeface="MiSans" pitchFamily="34" charset="-122"/>
                <a:cs typeface="MiSans" pitchFamily="34" charset="-120"/>
              </a:rPr>
              <a:t>02</a:t>
            </a:r>
            <a:endParaRPr lang="en-US" sz="1600" dirty="0"/>
          </a:p>
        </p:txBody>
      </p:sp>
      <p:sp>
        <p:nvSpPr>
          <p:cNvPr id="25" name="Shape 18"/>
          <p:cNvSpPr/>
          <p:nvPr/>
        </p:nvSpPr>
        <p:spPr>
          <a:xfrm>
            <a:off x="691515" y="6181725"/>
            <a:ext cx="0" cy="125730"/>
          </a:xfrm>
          <a:prstGeom prst="line">
            <a:avLst/>
          </a:prstGeom>
          <a:noFill/>
          <a:ln w="12700">
            <a:solidFill>
              <a:srgbClr val="FFFFFF"/>
            </a:solidFill>
            <a:prstDash val="solid"/>
            <a:headEnd type="none"/>
            <a:tailEnd type="none"/>
          </a:ln>
        </p:spPr>
      </p:sp>
      <p:sp>
        <p:nvSpPr>
          <p:cNvPr id="26" name="Shape 19"/>
          <p:cNvSpPr/>
          <p:nvPr/>
        </p:nvSpPr>
        <p:spPr>
          <a:xfrm>
            <a:off x="779780" y="6181725"/>
            <a:ext cx="0" cy="125730"/>
          </a:xfrm>
          <a:prstGeom prst="line">
            <a:avLst/>
          </a:prstGeom>
          <a:noFill/>
          <a:ln w="12700">
            <a:solidFill>
              <a:srgbClr val="FFFFFF"/>
            </a:solidFill>
            <a:prstDash val="solid"/>
            <a:headEnd type="none"/>
            <a:tailEnd type="none"/>
          </a:ln>
        </p:spPr>
      </p:sp>
      <p:sp>
        <p:nvSpPr>
          <p:cNvPr id="27" name="Shape 20"/>
          <p:cNvSpPr/>
          <p:nvPr/>
        </p:nvSpPr>
        <p:spPr>
          <a:xfrm>
            <a:off x="867410" y="6134735"/>
            <a:ext cx="0" cy="220345"/>
          </a:xfrm>
          <a:prstGeom prst="line">
            <a:avLst/>
          </a:prstGeom>
          <a:noFill/>
          <a:ln w="12700">
            <a:solidFill>
              <a:srgbClr val="FFFFFF"/>
            </a:solidFill>
            <a:prstDash val="solid"/>
            <a:headEnd type="none"/>
            <a:tailEnd type="none"/>
          </a:ln>
        </p:spPr>
      </p:sp>
      <p:sp>
        <p:nvSpPr>
          <p:cNvPr id="28" name="Shape 21"/>
          <p:cNvSpPr/>
          <p:nvPr/>
        </p:nvSpPr>
        <p:spPr>
          <a:xfrm>
            <a:off x="955675" y="6181725"/>
            <a:ext cx="0" cy="125730"/>
          </a:xfrm>
          <a:prstGeom prst="line">
            <a:avLst/>
          </a:prstGeom>
          <a:noFill/>
          <a:ln w="12700">
            <a:solidFill>
              <a:srgbClr val="FFFFFF"/>
            </a:solidFill>
            <a:prstDash val="solid"/>
            <a:headEnd type="none"/>
            <a:tailEnd type="none"/>
          </a:ln>
        </p:spPr>
      </p:sp>
      <p:sp>
        <p:nvSpPr>
          <p:cNvPr id="29" name="Shape 22"/>
          <p:cNvSpPr/>
          <p:nvPr/>
        </p:nvSpPr>
        <p:spPr>
          <a:xfrm>
            <a:off x="1043940" y="6181725"/>
            <a:ext cx="0" cy="125730"/>
          </a:xfrm>
          <a:prstGeom prst="line">
            <a:avLst/>
          </a:prstGeom>
          <a:noFill/>
          <a:ln w="12700">
            <a:solidFill>
              <a:srgbClr val="FFFFFF"/>
            </a:solidFill>
            <a:prstDash val="solid"/>
            <a:headEnd type="none"/>
            <a:tailEnd type="none"/>
          </a:ln>
        </p:spPr>
      </p:sp>
      <p:pic>
        <p:nvPicPr>
          <p:cNvPr id="30" name="Image 5" descr="https://kimi-img.moonshot.cn/pub/slides/slides_tmpl/image/25-09-02-14:58:42-d2r9b8he3tpg8rchv2s0.png">    </p:cNvPr>
          <p:cNvPicPr>
            <a:picLocks noChangeAspect="1"/>
          </p:cNvPicPr>
          <p:nvPr/>
        </p:nvPicPr>
        <p:blipFill>
          <a:blip r:embed="rId6"/>
          <a:stretch>
            <a:fillRect/>
          </a:stretch>
        </p:blipFill>
        <p:spPr>
          <a:xfrm>
            <a:off x="11269980" y="5984240"/>
            <a:ext cx="323850" cy="3238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6" b="16"/>
          <a:stretch/>
        </p:blipFill>
        <p:spPr>
          <a:xfrm>
            <a:off x="-1041" y="0"/>
            <a:ext cx="12192000" cy="6864626"/>
          </a:xfrm>
          <a:prstGeom prst="rect">
            <a:avLst/>
          </a:prstGeom>
        </p:spPr>
      </p:pic>
      <p:pic>
        <p:nvPicPr>
          <p:cNvPr id="3" name="Image 1" descr="https://kimi-img.moonshot.cn/pub/slides/slides_tmpl/image/25-09-02-14:58:57-d2r9bc9e3tpg8rchv3o0.png">    </p:cNvPr>
          <p:cNvPicPr>
            <a:picLocks noChangeAspect="1"/>
          </p:cNvPicPr>
          <p:nvPr/>
        </p:nvPicPr>
        <p:blipFill>
          <a:blip r:embed="rId2"/>
          <a:srcRect l="22" r="22" t="0" b="0"/>
          <a:stretch/>
        </p:blipFill>
        <p:spPr>
          <a:xfrm>
            <a:off x="830284" y="1597989"/>
            <a:ext cx="10819501" cy="4691524"/>
          </a:xfrm>
          <a:prstGeom prst="rect">
            <a:avLst/>
          </a:prstGeom>
        </p:spPr>
      </p:pic>
      <p:sp>
        <p:nvSpPr>
          <p:cNvPr id="4" name="Shape 0"/>
          <p:cNvSpPr/>
          <p:nvPr/>
        </p:nvSpPr>
        <p:spPr>
          <a:xfrm>
            <a:off x="10924640" y="816748"/>
            <a:ext cx="77797" cy="72000"/>
          </a:xfrm>
          <a:prstGeom prst="ellipse">
            <a:avLst/>
          </a:prstGeom>
          <a:solidFill>
            <a:srgbClr val="FFFFFF"/>
          </a:solidFill>
          <a:ln/>
        </p:spPr>
      </p:sp>
      <p:sp>
        <p:nvSpPr>
          <p:cNvPr id="5" name="Text 1"/>
          <p:cNvSpPr/>
          <p:nvPr/>
        </p:nvSpPr>
        <p:spPr>
          <a:xfrm>
            <a:off x="10924640" y="8167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2"/>
          <p:cNvSpPr/>
          <p:nvPr/>
        </p:nvSpPr>
        <p:spPr>
          <a:xfrm>
            <a:off x="11052814" y="816748"/>
            <a:ext cx="77797" cy="72000"/>
          </a:xfrm>
          <a:prstGeom prst="ellipse">
            <a:avLst/>
          </a:prstGeom>
          <a:solidFill>
            <a:srgbClr val="FFFFFF">
              <a:alpha val="56471"/>
            </a:srgbClr>
          </a:solidFill>
          <a:ln/>
        </p:spPr>
      </p:sp>
      <p:sp>
        <p:nvSpPr>
          <p:cNvPr id="7" name="Text 3"/>
          <p:cNvSpPr/>
          <p:nvPr/>
        </p:nvSpPr>
        <p:spPr>
          <a:xfrm>
            <a:off x="11052814" y="8167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a:off x="11183828" y="816748"/>
            <a:ext cx="77797" cy="72000"/>
          </a:xfrm>
          <a:prstGeom prst="ellipse">
            <a:avLst/>
          </a:prstGeom>
          <a:solidFill>
            <a:srgbClr val="FFFFFF"/>
          </a:solidFill>
          <a:ln/>
        </p:spPr>
      </p:sp>
      <p:sp>
        <p:nvSpPr>
          <p:cNvPr id="9" name="Text 5"/>
          <p:cNvSpPr/>
          <p:nvPr/>
        </p:nvSpPr>
        <p:spPr>
          <a:xfrm>
            <a:off x="11183828" y="8167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a:off x="11314843" y="816748"/>
            <a:ext cx="77797" cy="72000"/>
          </a:xfrm>
          <a:prstGeom prst="ellipse">
            <a:avLst/>
          </a:prstGeom>
          <a:solidFill>
            <a:srgbClr val="FFFFFF">
              <a:alpha val="56471"/>
            </a:srgbClr>
          </a:solidFill>
          <a:ln/>
        </p:spPr>
      </p:sp>
      <p:sp>
        <p:nvSpPr>
          <p:cNvPr id="11" name="Text 7"/>
          <p:cNvSpPr/>
          <p:nvPr/>
        </p:nvSpPr>
        <p:spPr>
          <a:xfrm>
            <a:off x="11314843" y="816748"/>
            <a:ext cx="77797" cy="72000"/>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8"/>
          <p:cNvSpPr/>
          <p:nvPr/>
        </p:nvSpPr>
        <p:spPr>
          <a:xfrm>
            <a:off x="776531" y="1697315"/>
            <a:ext cx="3429709"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Initiative</a:t>
            </a:r>
            <a:endParaRPr lang="en-US" sz="1600" dirty="0"/>
          </a:p>
        </p:txBody>
      </p:sp>
      <p:sp>
        <p:nvSpPr>
          <p:cNvPr id="13" name="Text 9"/>
          <p:cNvSpPr/>
          <p:nvPr/>
        </p:nvSpPr>
        <p:spPr>
          <a:xfrm>
            <a:off x="663021" y="2061564"/>
            <a:ext cx="4329926" cy="1023938"/>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Agentic systems take proactive steps to achieve goals, rather than waiting for human commands. This initiative is a key trait that distinguishes them from reactive systems.</a:t>
            </a:r>
            <a:endParaRPr lang="en-US" sz="1600" dirty="0"/>
          </a:p>
        </p:txBody>
      </p:sp>
      <p:sp>
        <p:nvSpPr>
          <p:cNvPr id="14" name="Text 10"/>
          <p:cNvSpPr/>
          <p:nvPr/>
        </p:nvSpPr>
        <p:spPr>
          <a:xfrm>
            <a:off x="776531" y="4178260"/>
            <a:ext cx="3429709"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Memory Persistence</a:t>
            </a:r>
            <a:endParaRPr lang="en-US" sz="1600" dirty="0"/>
          </a:p>
        </p:txBody>
      </p:sp>
      <p:sp>
        <p:nvSpPr>
          <p:cNvPr id="15" name="Text 11"/>
          <p:cNvSpPr/>
          <p:nvPr/>
        </p:nvSpPr>
        <p:spPr>
          <a:xfrm>
            <a:off x="663021" y="4531079"/>
            <a:ext cx="4329926" cy="1023938"/>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These systems retain relevant experiences and knowledge over time, using memory to inform current decisions and avoid repeating past mistakes.</a:t>
            </a:r>
            <a:endParaRPr lang="en-US" sz="1600" dirty="0"/>
          </a:p>
        </p:txBody>
      </p:sp>
      <p:sp>
        <p:nvSpPr>
          <p:cNvPr id="16" name="Text 12"/>
          <p:cNvSpPr/>
          <p:nvPr/>
        </p:nvSpPr>
        <p:spPr>
          <a:xfrm>
            <a:off x="7268291" y="4175466"/>
            <a:ext cx="3429709"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Value Alignment</a:t>
            </a:r>
            <a:endParaRPr lang="en-US" sz="1600" dirty="0"/>
          </a:p>
        </p:txBody>
      </p:sp>
      <p:sp>
        <p:nvSpPr>
          <p:cNvPr id="17" name="Text 13"/>
          <p:cNvSpPr/>
          <p:nvPr/>
        </p:nvSpPr>
        <p:spPr>
          <a:xfrm>
            <a:off x="7164786" y="4531460"/>
            <a:ext cx="4329926" cy="1023938"/>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Ensuring that agentic systems align with human values is critical. This involves embedding ethical principles and oversight mechanisms to prevent harmful behavior.</a:t>
            </a:r>
            <a:endParaRPr lang="en-US" sz="1600" dirty="0"/>
          </a:p>
        </p:txBody>
      </p:sp>
      <p:sp>
        <p:nvSpPr>
          <p:cNvPr id="18" name="Text 14"/>
          <p:cNvSpPr/>
          <p:nvPr/>
        </p:nvSpPr>
        <p:spPr>
          <a:xfrm>
            <a:off x="7268291" y="1697188"/>
            <a:ext cx="3429709"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Tool Mastery</a:t>
            </a:r>
            <a:endParaRPr lang="en-US" sz="1600" dirty="0"/>
          </a:p>
        </p:txBody>
      </p:sp>
      <p:sp>
        <p:nvSpPr>
          <p:cNvPr id="19" name="Text 15"/>
          <p:cNvSpPr/>
          <p:nvPr/>
        </p:nvSpPr>
        <p:spPr>
          <a:xfrm>
            <a:off x="7164786" y="2062072"/>
            <a:ext cx="4329926" cy="1023938"/>
          </a:xfrm>
          <a:prstGeom prst="rect">
            <a:avLst/>
          </a:prstGeom>
          <a:noFill/>
          <a:ln/>
        </p:spPr>
        <p:txBody>
          <a:bodyPr wrap="square" lIns="91440" tIns="45720" rIns="91440" bIns="45720" rtlCol="0" anchor="t">
            <a:spAutoFit/>
          </a:bodyPr>
          <a:lstStyle/>
          <a:p>
            <a:pPr algn="l" indent="0" marL="0">
              <a:lnSpc>
                <a:spcPct val="120000"/>
              </a:lnSpc>
              <a:buNone/>
            </a:pPr>
            <a:r>
              <a:rPr lang="en-US" sz="1400" dirty="0">
                <a:solidFill>
                  <a:srgbClr val="FFFFFF"/>
                </a:solidFill>
                <a:latin typeface="MiSans" pitchFamily="34" charset="0"/>
                <a:ea typeface="MiSans" pitchFamily="34" charset="-122"/>
                <a:cs typeface="MiSans" pitchFamily="34" charset="-120"/>
              </a:rPr>
              <a:t>Agentic AI can master and utilize a variety of tools, from code interpreters to robotic arms, to extend their capabilities and achieve complex tasks more efficiently.</a:t>
            </a:r>
            <a:endParaRPr lang="en-US" sz="1600" dirty="0"/>
          </a:p>
        </p:txBody>
      </p:sp>
      <p:sp>
        <p:nvSpPr>
          <p:cNvPr id="20" name="Text 16"/>
          <p:cNvSpPr/>
          <p:nvPr/>
        </p:nvSpPr>
        <p:spPr>
          <a:xfrm>
            <a:off x="542215" y="598026"/>
            <a:ext cx="8152877" cy="833184"/>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Hallmarks of Agency</a:t>
            </a:r>
            <a:endParaRPr lang="en-US" sz="1600" dirty="0"/>
          </a:p>
        </p:txBody>
      </p:sp>
      <p:sp>
        <p:nvSpPr>
          <p:cNvPr id="21" name="Shape 17"/>
          <p:cNvSpPr/>
          <p:nvPr/>
        </p:nvSpPr>
        <p:spPr>
          <a:xfrm>
            <a:off x="691515" y="6054725"/>
            <a:ext cx="0" cy="125730"/>
          </a:xfrm>
          <a:prstGeom prst="line">
            <a:avLst/>
          </a:prstGeom>
          <a:noFill/>
          <a:ln w="12700">
            <a:solidFill>
              <a:srgbClr val="FFFFFF"/>
            </a:solidFill>
            <a:prstDash val="solid"/>
            <a:headEnd type="none"/>
            <a:tailEnd type="none"/>
          </a:ln>
        </p:spPr>
      </p:sp>
      <p:sp>
        <p:nvSpPr>
          <p:cNvPr id="22" name="Shape 18"/>
          <p:cNvSpPr/>
          <p:nvPr/>
        </p:nvSpPr>
        <p:spPr>
          <a:xfrm>
            <a:off x="779780" y="6054725"/>
            <a:ext cx="0" cy="125730"/>
          </a:xfrm>
          <a:prstGeom prst="line">
            <a:avLst/>
          </a:prstGeom>
          <a:noFill/>
          <a:ln w="12700">
            <a:solidFill>
              <a:srgbClr val="FFFFFF"/>
            </a:solidFill>
            <a:prstDash val="solid"/>
            <a:headEnd type="none"/>
            <a:tailEnd type="none"/>
          </a:ln>
        </p:spPr>
      </p:sp>
      <p:sp>
        <p:nvSpPr>
          <p:cNvPr id="23" name="Shape 19"/>
          <p:cNvSpPr/>
          <p:nvPr/>
        </p:nvSpPr>
        <p:spPr>
          <a:xfrm>
            <a:off x="867410" y="6007735"/>
            <a:ext cx="0" cy="220345"/>
          </a:xfrm>
          <a:prstGeom prst="line">
            <a:avLst/>
          </a:prstGeom>
          <a:noFill/>
          <a:ln w="12700">
            <a:solidFill>
              <a:srgbClr val="FFFFFF"/>
            </a:solidFill>
            <a:prstDash val="solid"/>
            <a:headEnd type="none"/>
            <a:tailEnd type="none"/>
          </a:ln>
        </p:spPr>
      </p:sp>
      <p:sp>
        <p:nvSpPr>
          <p:cNvPr id="24" name="Shape 20"/>
          <p:cNvSpPr/>
          <p:nvPr/>
        </p:nvSpPr>
        <p:spPr>
          <a:xfrm>
            <a:off x="955675" y="6054725"/>
            <a:ext cx="0" cy="125730"/>
          </a:xfrm>
          <a:prstGeom prst="line">
            <a:avLst/>
          </a:prstGeom>
          <a:noFill/>
          <a:ln w="12700">
            <a:solidFill>
              <a:srgbClr val="FFFFFF"/>
            </a:solidFill>
            <a:prstDash val="solid"/>
            <a:headEnd type="none"/>
            <a:tailEnd type="none"/>
          </a:ln>
        </p:spPr>
      </p:sp>
      <p:sp>
        <p:nvSpPr>
          <p:cNvPr id="25" name="Shape 21"/>
          <p:cNvSpPr/>
          <p:nvPr/>
        </p:nvSpPr>
        <p:spPr>
          <a:xfrm>
            <a:off x="1043940" y="6054725"/>
            <a:ext cx="0" cy="125730"/>
          </a:xfrm>
          <a:prstGeom prst="line">
            <a:avLst/>
          </a:prstGeom>
          <a:noFill/>
          <a:ln w="12700">
            <a:solidFill>
              <a:srgbClr val="FFFFFF"/>
            </a:solidFill>
            <a:prstDash val="solid"/>
            <a:headEnd type="none"/>
            <a:tailEnd type="none"/>
          </a:ln>
        </p:spPr>
      </p:sp>
      <p:pic>
        <p:nvPicPr>
          <p:cNvPr id="26" name="Image 2" descr="https://kimi-img.moonshot.cn/pub/slides/slides_tmpl/image/25-09-02-14:58:57-d2r9bc9e3tpg8rchv3ng.png">    </p:cNvPr>
          <p:cNvPicPr>
            <a:picLocks noChangeAspect="1"/>
          </p:cNvPicPr>
          <p:nvPr/>
        </p:nvPicPr>
        <p:blipFill>
          <a:blip r:embed="rId3"/>
          <a:stretch>
            <a:fillRect/>
          </a:stretch>
        </p:blipFill>
        <p:spPr>
          <a:xfrm flipV="1">
            <a:off x="7647940" y="-37465"/>
            <a:ext cx="2669540" cy="1265555"/>
          </a:xfrm>
          <a:prstGeom prst="rect">
            <a:avLst/>
          </a:prstGeom>
        </p:spPr>
      </p:pic>
      <p:pic>
        <p:nvPicPr>
          <p:cNvPr id="27" name="Image 3" descr="https://kimi-img.moonshot.cn/pub/slides/slides_tmpl/image/25-09-02-14:58:58-d2r9bche3tpg8rchv3pg.png">    </p:cNvPr>
          <p:cNvPicPr>
            <a:picLocks noChangeAspect="1"/>
          </p:cNvPicPr>
          <p:nvPr/>
        </p:nvPicPr>
        <p:blipFill>
          <a:blip r:embed="rId4"/>
          <a:stretch>
            <a:fillRect/>
          </a:stretch>
        </p:blipFill>
        <p:spPr>
          <a:xfrm>
            <a:off x="5072380" y="2784475"/>
            <a:ext cx="2090420" cy="20904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48-d2r9ba1e3tpg8rchv35g.jpg">    </p:cNvPr>
          <p:cNvPicPr>
            <a:picLocks noChangeAspect="1"/>
          </p:cNvPicPr>
          <p:nvPr/>
        </p:nvPicPr>
        <p:blipFill>
          <a:blip r:embed="rId1"/>
          <a:srcRect l="6932" r="28768" t="33896" b="8951"/>
          <a:stretch/>
        </p:blipFill>
        <p:spPr>
          <a:xfrm>
            <a:off x="0" y="3426"/>
            <a:ext cx="12191999" cy="6864626"/>
          </a:xfrm>
          <a:prstGeom prst="rect">
            <a:avLst/>
          </a:prstGeom>
        </p:spPr>
      </p:pic>
      <p:sp>
        <p:nvSpPr>
          <p:cNvPr id="3" name="Text 0"/>
          <p:cNvSpPr/>
          <p:nvPr/>
        </p:nvSpPr>
        <p:spPr>
          <a:xfrm>
            <a:off x="1784985" y="3718560"/>
            <a:ext cx="9302750" cy="502920"/>
          </a:xfrm>
          <a:prstGeom prst="rect">
            <a:avLst/>
          </a:prstGeom>
          <a:noFill/>
          <a:ln/>
        </p:spPr>
        <p:txBody>
          <a:bodyPr wrap="square" lIns="0" tIns="0" rIns="0" bIns="0" rtlCol="0" anchor="t"/>
          <a:lstStyle/>
          <a:p>
            <a:pPr algn="ctr" indent="0" marL="0">
              <a:lnSpc>
                <a:spcPct val="100000"/>
              </a:lnSpc>
              <a:buNone/>
            </a:pPr>
            <a:r>
              <a:rPr lang="en-US" sz="3200" dirty="0">
                <a:solidFill>
                  <a:srgbClr val="000000"/>
                </a:solidFill>
                <a:latin typeface="MiSans" pitchFamily="34" charset="0"/>
                <a:ea typeface="MiSans" pitchFamily="34" charset="-122"/>
                <a:cs typeface="MiSans" pitchFamily="34" charset="-120"/>
              </a:rPr>
              <a:t>Architecture Deep Dive</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ln/>
          <a:effectLst>
            <a:outerShdw sx="100000" sy="100000" kx="0" ky="0" algn="bl" rotWithShape="0" blurRad="50800" dist="26941" dir="2700000">
              <a:srgbClr val="000000">
                <a:alpha val="40000"/>
              </a:srgbClr>
            </a:outerShdw>
          </a:effectLst>
        </p:spPr>
      </p:sp>
      <p:sp>
        <p:nvSpPr>
          <p:cNvPr id="10" name="Text 7"/>
          <p:cNvSpPr/>
          <p:nvPr/>
        </p:nvSpPr>
        <p:spPr>
          <a:xfrm>
            <a:off x="5101273" y="1383665"/>
            <a:ext cx="2284095" cy="2335530"/>
          </a:xfrm>
          <a:prstGeom prst="rect">
            <a:avLst/>
          </a:prstGeom>
          <a:noFill/>
          <a:ln/>
        </p:spPr>
        <p:txBody>
          <a:bodyPr wrap="square" lIns="0" tIns="0" rIns="0" bIns="0" rtlCol="0" anchor="t"/>
          <a:lstStyle/>
          <a:p>
            <a:pPr algn="ctr" indent="0" marL="0">
              <a:lnSpc>
                <a:spcPct val="110000"/>
              </a:lnSpc>
              <a:buNone/>
            </a:pPr>
            <a:r>
              <a:rPr lang="en-US" sz="13800" dirty="0">
                <a:solidFill>
                  <a:srgbClr val="000000"/>
                </a:solidFill>
                <a:latin typeface="MiSans" pitchFamily="34" charset="0"/>
                <a:ea typeface="MiSans" pitchFamily="34" charset="-122"/>
                <a:cs typeface="MiSans" pitchFamily="34" charset="-120"/>
              </a:rPr>
              <a:t>02</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1-d2r9bape3tpg8rchv360.jpg">    </p:cNvPr>
          <p:cNvPicPr>
            <a:picLocks noChangeAspect="1"/>
          </p:cNvPicPr>
          <p:nvPr/>
        </p:nvPicPr>
        <p:blipFill>
          <a:blip r:embed="rId1"/>
          <a:srcRect l="0" r="0" t="17" b="17"/>
          <a:stretch/>
        </p:blipFill>
        <p:spPr>
          <a:xfrm>
            <a:off x="-3179" y="-1"/>
            <a:ext cx="12194137" cy="6865829"/>
          </a:xfrm>
          <a:prstGeom prst="rect">
            <a:avLst/>
          </a:prstGeom>
        </p:spPr>
      </p:pic>
      <p:pic>
        <p:nvPicPr>
          <p:cNvPr id="3" name="Image 1" descr="https://kimi-img.moonshot.cn/pub/slides/slides_tmpl/image/25-09-02-14:58:55-d2r9bbpe3tpg8rchv3jg.png">    </p:cNvPr>
          <p:cNvPicPr>
            <a:picLocks noChangeAspect="1"/>
          </p:cNvPicPr>
          <p:nvPr/>
        </p:nvPicPr>
        <p:blipFill>
          <a:blip r:embed="rId2"/>
          <a:stretch>
            <a:fillRect/>
          </a:stretch>
        </p:blipFill>
        <p:spPr>
          <a:xfrm>
            <a:off x="312420" y="1460500"/>
            <a:ext cx="11003280" cy="1807210"/>
          </a:xfrm>
          <a:prstGeom prst="rect">
            <a:avLst/>
          </a:prstGeom>
        </p:spPr>
      </p:pic>
      <p:sp>
        <p:nvSpPr>
          <p:cNvPr id="4" name="Shape 0"/>
          <p:cNvSpPr/>
          <p:nvPr/>
        </p:nvSpPr>
        <p:spPr>
          <a:xfrm flipH="1">
            <a:off x="11353165" y="930910"/>
            <a:ext cx="78105" cy="71755"/>
          </a:xfrm>
          <a:prstGeom prst="ellipse">
            <a:avLst/>
          </a:prstGeom>
          <a:solidFill>
            <a:srgbClr val="FFFFFF"/>
          </a:solidFill>
          <a:ln/>
        </p:spPr>
      </p:sp>
      <p:sp>
        <p:nvSpPr>
          <p:cNvPr id="5" name="Text 1"/>
          <p:cNvSpPr/>
          <p:nvPr/>
        </p:nvSpPr>
        <p:spPr>
          <a:xfrm>
            <a:off x="11353165" y="9309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6" name="Shape 2"/>
          <p:cNvSpPr/>
          <p:nvPr/>
        </p:nvSpPr>
        <p:spPr>
          <a:xfrm flipH="1">
            <a:off x="11224895" y="930910"/>
            <a:ext cx="78105" cy="71755"/>
          </a:xfrm>
          <a:prstGeom prst="ellipse">
            <a:avLst/>
          </a:prstGeom>
          <a:solidFill>
            <a:srgbClr val="FFFFFF">
              <a:alpha val="56471"/>
            </a:srgbClr>
          </a:solidFill>
          <a:ln/>
        </p:spPr>
      </p:sp>
      <p:sp>
        <p:nvSpPr>
          <p:cNvPr id="7" name="Text 3"/>
          <p:cNvSpPr/>
          <p:nvPr/>
        </p:nvSpPr>
        <p:spPr>
          <a:xfrm>
            <a:off x="11224895" y="9309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8" name="Shape 4"/>
          <p:cNvSpPr/>
          <p:nvPr/>
        </p:nvSpPr>
        <p:spPr>
          <a:xfrm flipH="1">
            <a:off x="11093450" y="930910"/>
            <a:ext cx="78105" cy="71755"/>
          </a:xfrm>
          <a:prstGeom prst="ellipse">
            <a:avLst/>
          </a:prstGeom>
          <a:solidFill>
            <a:srgbClr val="FFFFFF"/>
          </a:solidFill>
          <a:ln/>
        </p:spPr>
      </p:sp>
      <p:sp>
        <p:nvSpPr>
          <p:cNvPr id="9" name="Text 5"/>
          <p:cNvSpPr/>
          <p:nvPr/>
        </p:nvSpPr>
        <p:spPr>
          <a:xfrm>
            <a:off x="11093450" y="9309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0" name="Shape 6"/>
          <p:cNvSpPr/>
          <p:nvPr/>
        </p:nvSpPr>
        <p:spPr>
          <a:xfrm flipH="1">
            <a:off x="10962640" y="930910"/>
            <a:ext cx="78105" cy="71755"/>
          </a:xfrm>
          <a:prstGeom prst="ellipse">
            <a:avLst/>
          </a:prstGeom>
          <a:solidFill>
            <a:srgbClr val="FFFFFF">
              <a:alpha val="56471"/>
            </a:srgbClr>
          </a:solidFill>
          <a:ln/>
        </p:spPr>
      </p:sp>
      <p:sp>
        <p:nvSpPr>
          <p:cNvPr id="11" name="Text 7"/>
          <p:cNvSpPr/>
          <p:nvPr/>
        </p:nvSpPr>
        <p:spPr>
          <a:xfrm>
            <a:off x="10962640" y="930910"/>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Text 8"/>
          <p:cNvSpPr/>
          <p:nvPr/>
        </p:nvSpPr>
        <p:spPr>
          <a:xfrm>
            <a:off x="980435" y="3709885"/>
            <a:ext cx="3145914"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High-Frequency Loop</a:t>
            </a:r>
            <a:endParaRPr lang="en-US" sz="1600" dirty="0"/>
          </a:p>
        </p:txBody>
      </p:sp>
      <p:sp>
        <p:nvSpPr>
          <p:cNvPr id="13" name="Text 9"/>
          <p:cNvSpPr/>
          <p:nvPr/>
        </p:nvSpPr>
        <p:spPr>
          <a:xfrm>
            <a:off x="764540" y="4006215"/>
            <a:ext cx="3496945" cy="1599803"/>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The perception-reason-action loop operates at high frequency, continuously updating the system's state based on multimodal observations and executing actions to achieve goals.</a:t>
            </a:r>
            <a:endParaRPr lang="en-US" sz="1600" dirty="0"/>
          </a:p>
        </p:txBody>
      </p:sp>
      <p:sp>
        <p:nvSpPr>
          <p:cNvPr id="14" name="Text 10"/>
          <p:cNvSpPr/>
          <p:nvPr/>
        </p:nvSpPr>
        <p:spPr>
          <a:xfrm>
            <a:off x="4577208" y="3404417"/>
            <a:ext cx="3145915"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Probabilistic State Updates</a:t>
            </a:r>
            <a:endParaRPr lang="en-US" sz="1600" dirty="0"/>
          </a:p>
        </p:txBody>
      </p:sp>
      <p:sp>
        <p:nvSpPr>
          <p:cNvPr id="15" name="Text 11"/>
          <p:cNvSpPr/>
          <p:nvPr/>
        </p:nvSpPr>
        <p:spPr>
          <a:xfrm>
            <a:off x="8202723" y="2675838"/>
            <a:ext cx="3177217" cy="273050"/>
          </a:xfrm>
          <a:prstGeom prst="rect">
            <a:avLst/>
          </a:prstGeom>
          <a:noFill/>
          <a:ln/>
        </p:spPr>
        <p:txBody>
          <a:bodyPr wrap="square" lIns="0" tIns="0" rIns="0" bIns="0" rtlCol="0" anchor="t">
            <a:spAutoFit/>
          </a:bodyPr>
          <a:lstStyle/>
          <a:p>
            <a:pPr algn="l" indent="0" marL="0">
              <a:lnSpc>
                <a:spcPct val="100000"/>
              </a:lnSpc>
              <a:buNone/>
            </a:pPr>
            <a:r>
              <a:rPr lang="en-US" sz="1800" b="1" dirty="0">
                <a:solidFill>
                  <a:srgbClr val="FBE199"/>
                </a:solidFill>
                <a:latin typeface="MiSans" pitchFamily="34" charset="0"/>
                <a:ea typeface="MiSans" pitchFamily="34" charset="-122"/>
                <a:cs typeface="MiSans" pitchFamily="34" charset="-120"/>
              </a:rPr>
              <a:t>Feedback Logging</a:t>
            </a:r>
            <a:endParaRPr lang="en-US" sz="1600" dirty="0"/>
          </a:p>
        </p:txBody>
      </p:sp>
      <p:sp>
        <p:nvSpPr>
          <p:cNvPr id="16" name="Text 12"/>
          <p:cNvSpPr/>
          <p:nvPr/>
        </p:nvSpPr>
        <p:spPr>
          <a:xfrm>
            <a:off x="4346575" y="3688080"/>
            <a:ext cx="3496945" cy="1599803"/>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The system maintains a probabilistic belief state, allowing it to handle uncertainty and make informed decisions even with incomplete information.</a:t>
            </a:r>
            <a:endParaRPr lang="en-US" sz="1600" dirty="0"/>
          </a:p>
        </p:txBody>
      </p:sp>
      <p:sp>
        <p:nvSpPr>
          <p:cNvPr id="17" name="Text 13"/>
          <p:cNvSpPr/>
          <p:nvPr/>
        </p:nvSpPr>
        <p:spPr>
          <a:xfrm>
            <a:off x="7969250" y="2955925"/>
            <a:ext cx="3496945" cy="1599803"/>
          </a:xfrm>
          <a:prstGeom prst="rect">
            <a:avLst/>
          </a:prstGeom>
          <a:noFill/>
          <a:ln/>
        </p:spPr>
        <p:txBody>
          <a:bodyPr wrap="square" lIns="91440" tIns="45720" rIns="91440" bIns="45720" rtlCol="0" anchor="t">
            <a:spAutoFit/>
          </a:bodyPr>
          <a:lstStyle/>
          <a:p>
            <a:pPr algn="just" indent="0" marL="0">
              <a:lnSpc>
                <a:spcPct val="150000"/>
              </a:lnSpc>
              <a:buNone/>
            </a:pPr>
            <a:r>
              <a:rPr lang="en-US" sz="1400" dirty="0">
                <a:solidFill>
                  <a:srgbClr val="FFFFFF"/>
                </a:solidFill>
                <a:latin typeface="MiSans" pitchFamily="34" charset="0"/>
                <a:ea typeface="MiSans" pitchFamily="34" charset="-122"/>
                <a:cs typeface="MiSans" pitchFamily="34" charset="-120"/>
              </a:rPr>
              <a:t>Actions and their outcomes are logged for credit assignment, enabling the system to learn from successes and failures, and adapt its strategies accordingly.</a:t>
            </a:r>
            <a:endParaRPr lang="en-US" sz="1600" dirty="0"/>
          </a:p>
        </p:txBody>
      </p:sp>
      <p:sp>
        <p:nvSpPr>
          <p:cNvPr id="18" name="Text 14"/>
          <p:cNvSpPr/>
          <p:nvPr/>
        </p:nvSpPr>
        <p:spPr>
          <a:xfrm>
            <a:off x="542215" y="710421"/>
            <a:ext cx="8152877" cy="833184"/>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Perception Reason Action Loop</a:t>
            </a:r>
            <a:endParaRPr lang="en-US" sz="1600" dirty="0"/>
          </a:p>
        </p:txBody>
      </p:sp>
      <p:sp>
        <p:nvSpPr>
          <p:cNvPr id="19" name="Shape 15"/>
          <p:cNvSpPr/>
          <p:nvPr/>
        </p:nvSpPr>
        <p:spPr>
          <a:xfrm>
            <a:off x="2021813" y="2825476"/>
            <a:ext cx="637958" cy="637956"/>
          </a:xfrm>
          <a:prstGeom prst="ellipse">
            <a:avLst/>
          </a:prstGeom>
          <a:gradFill rotWithShape="1" flip="none">
            <a:gsLst>
              <a:gs pos="0">
                <a:srgbClr val="754412"/>
              </a:gs>
              <a:gs pos="10000">
                <a:srgbClr val="754412"/>
              </a:gs>
              <a:gs pos="85000">
                <a:srgbClr val="F5C166"/>
              </a:gs>
              <a:gs pos="100000">
                <a:srgbClr val="E2AA62"/>
              </a:gs>
            </a:gsLst>
            <a:lin ang="2700000" scaled="1"/>
          </a:gradFill>
          <a:ln w="12700">
            <a:solidFill>
              <a:srgbClr val="FBE199"/>
            </a:solidFill>
            <a:prstDash val="solid"/>
          </a:ln>
          <a:effectLst>
            <a:outerShdw sx="100000" sy="100000" kx="0" ky="0" algn="bl" rotWithShape="0" blurRad="290837" dist="50800" dir="2700000">
              <a:srgbClr val="f5c166">
                <a:alpha val="92941"/>
              </a:srgbClr>
            </a:outerShdw>
          </a:effectLst>
        </p:spPr>
      </p:sp>
      <p:sp>
        <p:nvSpPr>
          <p:cNvPr id="20" name="Text 16"/>
          <p:cNvSpPr/>
          <p:nvPr/>
        </p:nvSpPr>
        <p:spPr>
          <a:xfrm>
            <a:off x="2021813" y="2825476"/>
            <a:ext cx="637958" cy="637956"/>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1" name="Shape 17"/>
          <p:cNvSpPr/>
          <p:nvPr/>
        </p:nvSpPr>
        <p:spPr>
          <a:xfrm>
            <a:off x="2178605" y="2936563"/>
            <a:ext cx="364366" cy="405626"/>
          </a:xfrm>
          <a:prstGeom prst="rect">
            <a:avLst/>
          </a:prstGeom>
          <a:solidFill>
            <a:srgbClr val="000000">
              <a:alpha val="0"/>
            </a:srgbClr>
          </a:solidFill>
          <a:ln/>
        </p:spPr>
      </p:sp>
      <p:sp>
        <p:nvSpPr>
          <p:cNvPr id="22" name="Text 18"/>
          <p:cNvSpPr/>
          <p:nvPr/>
        </p:nvSpPr>
        <p:spPr>
          <a:xfrm>
            <a:off x="2178605" y="2936563"/>
            <a:ext cx="364366" cy="405626"/>
          </a:xfrm>
          <a:prstGeom prst="rect">
            <a:avLst/>
          </a:prstGeom>
          <a:noFill/>
          <a:ln/>
        </p:spPr>
        <p:txBody>
          <a:bodyPr wrap="square" lIns="0" tIns="0" rIns="0" bIns="0" rtlCol="0" anchor="t"/>
          <a:lstStyle/>
          <a:p>
            <a:pPr algn="l" indent="0" marL="0">
              <a:lnSpc>
                <a:spcPct val="110000"/>
              </a:lnSpc>
              <a:buNone/>
            </a:pPr>
            <a:r>
              <a:rPr lang="en-US" sz="2400" dirty="0">
                <a:solidFill>
                  <a:srgbClr val="FFFFFF"/>
                </a:solidFill>
                <a:latin typeface="MiSans" pitchFamily="34" charset="0"/>
                <a:ea typeface="MiSans" pitchFamily="34" charset="-122"/>
                <a:cs typeface="MiSans" pitchFamily="34" charset="-120"/>
              </a:rPr>
              <a:t>01</a:t>
            </a:r>
            <a:endParaRPr lang="en-US" sz="1600" dirty="0"/>
          </a:p>
        </p:txBody>
      </p:sp>
      <p:sp>
        <p:nvSpPr>
          <p:cNvPr id="23" name="Shape 19"/>
          <p:cNvSpPr/>
          <p:nvPr/>
        </p:nvSpPr>
        <p:spPr>
          <a:xfrm>
            <a:off x="5811493" y="1760581"/>
            <a:ext cx="637958" cy="637956"/>
          </a:xfrm>
          <a:prstGeom prst="ellipse">
            <a:avLst/>
          </a:prstGeom>
          <a:gradFill rotWithShape="1" flip="none">
            <a:gsLst>
              <a:gs pos="0">
                <a:srgbClr val="754412"/>
              </a:gs>
              <a:gs pos="10000">
                <a:srgbClr val="754412"/>
              </a:gs>
              <a:gs pos="85000">
                <a:srgbClr val="F5C166"/>
              </a:gs>
              <a:gs pos="100000">
                <a:srgbClr val="E2AA62"/>
              </a:gs>
            </a:gsLst>
            <a:lin ang="2700000" scaled="1"/>
          </a:gradFill>
          <a:ln w="12700">
            <a:solidFill>
              <a:srgbClr val="FBE199"/>
            </a:solidFill>
            <a:prstDash val="solid"/>
          </a:ln>
          <a:effectLst>
            <a:outerShdw sx="100000" sy="100000" kx="0" ky="0" algn="bl" rotWithShape="0" blurRad="290837" dist="50800" dir="2700000">
              <a:srgbClr val="f5c166">
                <a:alpha val="92941"/>
              </a:srgbClr>
            </a:outerShdw>
          </a:effectLst>
        </p:spPr>
      </p:sp>
      <p:sp>
        <p:nvSpPr>
          <p:cNvPr id="24" name="Text 20"/>
          <p:cNvSpPr/>
          <p:nvPr/>
        </p:nvSpPr>
        <p:spPr>
          <a:xfrm>
            <a:off x="5811493" y="1760581"/>
            <a:ext cx="637958" cy="637956"/>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5" name="Shape 21"/>
          <p:cNvSpPr/>
          <p:nvPr/>
        </p:nvSpPr>
        <p:spPr>
          <a:xfrm>
            <a:off x="5942893" y="1871668"/>
            <a:ext cx="481166" cy="405626"/>
          </a:xfrm>
          <a:prstGeom prst="rect">
            <a:avLst/>
          </a:prstGeom>
          <a:solidFill>
            <a:srgbClr val="000000">
              <a:alpha val="0"/>
            </a:srgbClr>
          </a:solidFill>
          <a:ln/>
        </p:spPr>
      </p:sp>
      <p:sp>
        <p:nvSpPr>
          <p:cNvPr id="26" name="Text 22"/>
          <p:cNvSpPr/>
          <p:nvPr/>
        </p:nvSpPr>
        <p:spPr>
          <a:xfrm>
            <a:off x="5942893" y="1871668"/>
            <a:ext cx="481166" cy="405626"/>
          </a:xfrm>
          <a:prstGeom prst="rect">
            <a:avLst/>
          </a:prstGeom>
          <a:noFill/>
          <a:ln/>
        </p:spPr>
        <p:txBody>
          <a:bodyPr wrap="square" lIns="0" tIns="0" rIns="0" bIns="0" rtlCol="0" anchor="t"/>
          <a:lstStyle/>
          <a:p>
            <a:pPr algn="l" indent="0" marL="0">
              <a:lnSpc>
                <a:spcPct val="110000"/>
              </a:lnSpc>
              <a:buNone/>
            </a:pPr>
            <a:r>
              <a:rPr lang="en-US" sz="2400" dirty="0">
                <a:solidFill>
                  <a:srgbClr val="FFFFFF"/>
                </a:solidFill>
                <a:latin typeface="MiSans" pitchFamily="34" charset="0"/>
                <a:ea typeface="MiSans" pitchFamily="34" charset="-122"/>
                <a:cs typeface="MiSans" pitchFamily="34" charset="-120"/>
              </a:rPr>
              <a:t>02</a:t>
            </a:r>
            <a:endParaRPr lang="en-US" sz="1600" dirty="0"/>
          </a:p>
        </p:txBody>
      </p:sp>
      <p:sp>
        <p:nvSpPr>
          <p:cNvPr id="27" name="Shape 23"/>
          <p:cNvSpPr/>
          <p:nvPr/>
        </p:nvSpPr>
        <p:spPr>
          <a:xfrm>
            <a:off x="9401148" y="1152251"/>
            <a:ext cx="637958" cy="637956"/>
          </a:xfrm>
          <a:prstGeom prst="ellipse">
            <a:avLst/>
          </a:prstGeom>
          <a:gradFill rotWithShape="1" flip="none">
            <a:gsLst>
              <a:gs pos="0">
                <a:srgbClr val="754412"/>
              </a:gs>
              <a:gs pos="10000">
                <a:srgbClr val="754412"/>
              </a:gs>
              <a:gs pos="85000">
                <a:srgbClr val="F5C166"/>
              </a:gs>
              <a:gs pos="100000">
                <a:srgbClr val="E2AA62"/>
              </a:gs>
            </a:gsLst>
            <a:lin ang="2700000" scaled="1"/>
          </a:gradFill>
          <a:ln w="12700">
            <a:solidFill>
              <a:srgbClr val="FBE199"/>
            </a:solidFill>
            <a:prstDash val="solid"/>
          </a:ln>
          <a:effectLst>
            <a:outerShdw sx="100000" sy="100000" kx="0" ky="0" algn="bl" rotWithShape="0" blurRad="290837" dist="50800" dir="2700000">
              <a:srgbClr val="f5c166">
                <a:alpha val="92941"/>
              </a:srgbClr>
            </a:outerShdw>
          </a:effectLst>
        </p:spPr>
      </p:sp>
      <p:sp>
        <p:nvSpPr>
          <p:cNvPr id="28" name="Text 24"/>
          <p:cNvSpPr/>
          <p:nvPr/>
        </p:nvSpPr>
        <p:spPr>
          <a:xfrm>
            <a:off x="9401148" y="1152251"/>
            <a:ext cx="637958" cy="637956"/>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29" name="Shape 25"/>
          <p:cNvSpPr/>
          <p:nvPr/>
        </p:nvSpPr>
        <p:spPr>
          <a:xfrm>
            <a:off x="9532548" y="1263338"/>
            <a:ext cx="481166" cy="405626"/>
          </a:xfrm>
          <a:prstGeom prst="rect">
            <a:avLst/>
          </a:prstGeom>
          <a:solidFill>
            <a:srgbClr val="000000">
              <a:alpha val="0"/>
            </a:srgbClr>
          </a:solidFill>
          <a:ln/>
        </p:spPr>
      </p:sp>
      <p:sp>
        <p:nvSpPr>
          <p:cNvPr id="30" name="Text 26"/>
          <p:cNvSpPr/>
          <p:nvPr/>
        </p:nvSpPr>
        <p:spPr>
          <a:xfrm>
            <a:off x="9532548" y="1263338"/>
            <a:ext cx="481166" cy="405626"/>
          </a:xfrm>
          <a:prstGeom prst="rect">
            <a:avLst/>
          </a:prstGeom>
          <a:noFill/>
          <a:ln/>
        </p:spPr>
        <p:txBody>
          <a:bodyPr wrap="square" lIns="0" tIns="0" rIns="0" bIns="0" rtlCol="0" anchor="t"/>
          <a:lstStyle/>
          <a:p>
            <a:pPr algn="l" indent="0" marL="0">
              <a:lnSpc>
                <a:spcPct val="110000"/>
              </a:lnSpc>
              <a:buNone/>
            </a:pPr>
            <a:r>
              <a:rPr lang="en-US" sz="2400" dirty="0">
                <a:solidFill>
                  <a:srgbClr val="FFFFFF"/>
                </a:solidFill>
                <a:latin typeface="MiSans" pitchFamily="34" charset="0"/>
                <a:ea typeface="MiSans" pitchFamily="34" charset="-122"/>
                <a:cs typeface="MiSans" pitchFamily="34" charset="-120"/>
              </a:rPr>
              <a:t>03</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D0D0D"/>
        </a:solidFill>
      </p:bgPr>
    </p:bg>
    <p:spTree>
      <p:nvGrpSpPr>
        <p:cNvPr id="1" name=""/>
        <p:cNvGrpSpPr/>
        <p:nvPr/>
      </p:nvGrpSpPr>
      <p:grpSpPr>
        <a:xfrm>
          <a:off x="0" y="0"/>
          <a:ext cx="0" cy="0"/>
          <a:chOff x="0" y="0"/>
          <a:chExt cx="0" cy="0"/>
        </a:xfrm>
      </p:grpSpPr>
      <p:pic>
        <p:nvPicPr>
          <p:cNvPr id="2" name="Image 0" descr="https://kimi-img.moonshot.cn/pub/slides/slides_tmpl/image/25-09-02-14:58:54-d2r9bbhe3tpg8rchv3d0.jpg">    </p:cNvPr>
          <p:cNvPicPr>
            <a:picLocks noChangeAspect="1"/>
          </p:cNvPicPr>
          <p:nvPr/>
        </p:nvPicPr>
        <p:blipFill>
          <a:blip r:embed="rId1"/>
          <a:srcRect l="-6" r="26750" t="3925" b="16916"/>
          <a:stretch/>
        </p:blipFill>
        <p:spPr>
          <a:xfrm>
            <a:off x="-1041" y="0"/>
            <a:ext cx="12192000" cy="6864626"/>
          </a:xfrm>
          <a:prstGeom prst="rect">
            <a:avLst/>
          </a:prstGeom>
        </p:spPr>
      </p:pic>
      <p:sp>
        <p:nvSpPr>
          <p:cNvPr id="3" name="Text 0"/>
          <p:cNvSpPr/>
          <p:nvPr/>
        </p:nvSpPr>
        <p:spPr>
          <a:xfrm>
            <a:off x="934263" y="479263"/>
            <a:ext cx="3049055" cy="606887"/>
          </a:xfrm>
          <a:prstGeom prst="rect">
            <a:avLst/>
          </a:prstGeom>
          <a:noFill/>
          <a:ln/>
        </p:spPr>
        <p:txBody>
          <a:bodyPr wrap="square" lIns="91440" tIns="45720" rIns="91440" bIns="45720" rtlCol="0" anchor="ctr"/>
          <a:lstStyle/>
          <a:p>
            <a:pPr algn="l" indent="0" marL="0">
              <a:lnSpc>
                <a:spcPct val="90000"/>
              </a:lnSpc>
              <a:buNone/>
            </a:pPr>
            <a:r>
              <a:rPr lang="en-US" sz="4400" dirty="0">
                <a:solidFill>
                  <a:srgbClr val="000000"/>
                </a:solidFill>
                <a:latin typeface="MiSans" pitchFamily="34" charset="0"/>
                <a:ea typeface="MiSans" pitchFamily="34" charset="-122"/>
                <a:cs typeface="MiSans" pitchFamily="34" charset="-120"/>
              </a:rPr>
              <a:t> </a:t>
            </a:r>
            <a:endParaRPr lang="en-US" sz="1600" dirty="0"/>
          </a:p>
        </p:txBody>
      </p:sp>
      <p:sp>
        <p:nvSpPr>
          <p:cNvPr id="4" name="Text 1"/>
          <p:cNvSpPr/>
          <p:nvPr/>
        </p:nvSpPr>
        <p:spPr>
          <a:xfrm>
            <a:off x="542215" y="998076"/>
            <a:ext cx="8152877" cy="833184"/>
          </a:xfrm>
          <a:prstGeom prst="rect">
            <a:avLst/>
          </a:prstGeom>
          <a:noFill/>
          <a:ln/>
        </p:spPr>
        <p:txBody>
          <a:bodyPr wrap="square" lIns="91440" tIns="45720" rIns="91440" bIns="45720" rtlCol="0" anchor="t"/>
          <a:lstStyle/>
          <a:p>
            <a:pPr algn="l" indent="0" marL="0">
              <a:lnSpc>
                <a:spcPct val="100000"/>
              </a:lnSpc>
              <a:buNone/>
            </a:pPr>
            <a:r>
              <a:rPr lang="en-US" sz="3600" b="1" dirty="0">
                <a:solidFill>
                  <a:srgbClr val="FFFFFF"/>
                </a:solidFill>
                <a:latin typeface="MiSans" pitchFamily="34" charset="0"/>
                <a:ea typeface="MiSans" pitchFamily="34" charset="-122"/>
                <a:cs typeface="MiSans" pitchFamily="34" charset="-120"/>
              </a:rPr>
              <a:t>Hierarchical Planning Stack</a:t>
            </a:r>
            <a:endParaRPr lang="en-US" sz="1600" dirty="0"/>
          </a:p>
        </p:txBody>
      </p:sp>
      <p:sp>
        <p:nvSpPr>
          <p:cNvPr id="5" name="Shape 2"/>
          <p:cNvSpPr/>
          <p:nvPr/>
        </p:nvSpPr>
        <p:spPr>
          <a:xfrm>
            <a:off x="691515" y="6181725"/>
            <a:ext cx="0" cy="125730"/>
          </a:xfrm>
          <a:prstGeom prst="line">
            <a:avLst/>
          </a:prstGeom>
          <a:noFill/>
          <a:ln w="12700">
            <a:solidFill>
              <a:srgbClr val="FFFFFF"/>
            </a:solidFill>
            <a:prstDash val="solid"/>
            <a:headEnd type="none"/>
            <a:tailEnd type="none"/>
          </a:ln>
        </p:spPr>
      </p:sp>
      <p:sp>
        <p:nvSpPr>
          <p:cNvPr id="6" name="Shape 3"/>
          <p:cNvSpPr/>
          <p:nvPr/>
        </p:nvSpPr>
        <p:spPr>
          <a:xfrm>
            <a:off x="779780" y="6181725"/>
            <a:ext cx="0" cy="125730"/>
          </a:xfrm>
          <a:prstGeom prst="line">
            <a:avLst/>
          </a:prstGeom>
          <a:noFill/>
          <a:ln w="12700">
            <a:solidFill>
              <a:srgbClr val="FFFFFF"/>
            </a:solidFill>
            <a:prstDash val="solid"/>
            <a:headEnd type="none"/>
            <a:tailEnd type="none"/>
          </a:ln>
        </p:spPr>
      </p:sp>
      <p:sp>
        <p:nvSpPr>
          <p:cNvPr id="7" name="Shape 4"/>
          <p:cNvSpPr/>
          <p:nvPr/>
        </p:nvSpPr>
        <p:spPr>
          <a:xfrm>
            <a:off x="867410" y="6134735"/>
            <a:ext cx="0" cy="220345"/>
          </a:xfrm>
          <a:prstGeom prst="line">
            <a:avLst/>
          </a:prstGeom>
          <a:noFill/>
          <a:ln w="12700">
            <a:solidFill>
              <a:srgbClr val="FFFFFF"/>
            </a:solidFill>
            <a:prstDash val="solid"/>
            <a:headEnd type="none"/>
            <a:tailEnd type="none"/>
          </a:ln>
        </p:spPr>
      </p:sp>
      <p:sp>
        <p:nvSpPr>
          <p:cNvPr id="8" name="Shape 5"/>
          <p:cNvSpPr/>
          <p:nvPr/>
        </p:nvSpPr>
        <p:spPr>
          <a:xfrm>
            <a:off x="955675" y="6181725"/>
            <a:ext cx="0" cy="125730"/>
          </a:xfrm>
          <a:prstGeom prst="line">
            <a:avLst/>
          </a:prstGeom>
          <a:noFill/>
          <a:ln w="12700">
            <a:solidFill>
              <a:srgbClr val="FFFFFF"/>
            </a:solidFill>
            <a:prstDash val="solid"/>
            <a:headEnd type="none"/>
            <a:tailEnd type="none"/>
          </a:ln>
        </p:spPr>
      </p:sp>
      <p:sp>
        <p:nvSpPr>
          <p:cNvPr id="9" name="Shape 6"/>
          <p:cNvSpPr/>
          <p:nvPr/>
        </p:nvSpPr>
        <p:spPr>
          <a:xfrm>
            <a:off x="1043940" y="6181725"/>
            <a:ext cx="0" cy="125730"/>
          </a:xfrm>
          <a:prstGeom prst="line">
            <a:avLst/>
          </a:prstGeom>
          <a:noFill/>
          <a:ln w="12700">
            <a:solidFill>
              <a:srgbClr val="FFFFFF"/>
            </a:solidFill>
            <a:prstDash val="solid"/>
            <a:headEnd type="none"/>
            <a:tailEnd type="none"/>
          </a:ln>
        </p:spPr>
      </p:sp>
      <p:sp>
        <p:nvSpPr>
          <p:cNvPr id="10" name="Shape 7"/>
          <p:cNvSpPr/>
          <p:nvPr/>
        </p:nvSpPr>
        <p:spPr>
          <a:xfrm flipH="1">
            <a:off x="1573530" y="758825"/>
            <a:ext cx="78105" cy="71755"/>
          </a:xfrm>
          <a:prstGeom prst="ellipse">
            <a:avLst/>
          </a:prstGeom>
          <a:solidFill>
            <a:srgbClr val="FFFFFF"/>
          </a:solidFill>
          <a:ln/>
        </p:spPr>
      </p:sp>
      <p:sp>
        <p:nvSpPr>
          <p:cNvPr id="11" name="Text 8"/>
          <p:cNvSpPr/>
          <p:nvPr/>
        </p:nvSpPr>
        <p:spPr>
          <a:xfrm>
            <a:off x="1573530"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2" name="Shape 9"/>
          <p:cNvSpPr/>
          <p:nvPr/>
        </p:nvSpPr>
        <p:spPr>
          <a:xfrm flipH="1">
            <a:off x="1445260" y="758825"/>
            <a:ext cx="78105" cy="71755"/>
          </a:xfrm>
          <a:prstGeom prst="ellipse">
            <a:avLst/>
          </a:prstGeom>
          <a:solidFill>
            <a:srgbClr val="FFFFFF">
              <a:alpha val="56471"/>
            </a:srgbClr>
          </a:solidFill>
          <a:ln/>
        </p:spPr>
      </p:sp>
      <p:sp>
        <p:nvSpPr>
          <p:cNvPr id="13" name="Text 10"/>
          <p:cNvSpPr/>
          <p:nvPr/>
        </p:nvSpPr>
        <p:spPr>
          <a:xfrm>
            <a:off x="1445260"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4" name="Shape 11"/>
          <p:cNvSpPr/>
          <p:nvPr/>
        </p:nvSpPr>
        <p:spPr>
          <a:xfrm flipH="1">
            <a:off x="1313815" y="758825"/>
            <a:ext cx="78105" cy="71755"/>
          </a:xfrm>
          <a:prstGeom prst="ellipse">
            <a:avLst/>
          </a:prstGeom>
          <a:solidFill>
            <a:srgbClr val="FFFFFF"/>
          </a:solidFill>
          <a:ln/>
        </p:spPr>
      </p:sp>
      <p:sp>
        <p:nvSpPr>
          <p:cNvPr id="15" name="Text 12"/>
          <p:cNvSpPr/>
          <p:nvPr/>
        </p:nvSpPr>
        <p:spPr>
          <a:xfrm>
            <a:off x="1313815"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sp>
        <p:nvSpPr>
          <p:cNvPr id="16" name="Shape 13"/>
          <p:cNvSpPr/>
          <p:nvPr/>
        </p:nvSpPr>
        <p:spPr>
          <a:xfrm flipH="1">
            <a:off x="1183005" y="758825"/>
            <a:ext cx="78105" cy="71755"/>
          </a:xfrm>
          <a:prstGeom prst="ellipse">
            <a:avLst/>
          </a:prstGeom>
          <a:solidFill>
            <a:srgbClr val="FFFFFF">
              <a:alpha val="56471"/>
            </a:srgbClr>
          </a:solidFill>
          <a:ln/>
        </p:spPr>
      </p:sp>
      <p:sp>
        <p:nvSpPr>
          <p:cNvPr id="17" name="Text 14"/>
          <p:cNvSpPr/>
          <p:nvPr/>
        </p:nvSpPr>
        <p:spPr>
          <a:xfrm>
            <a:off x="1183005" y="758825"/>
            <a:ext cx="78105" cy="71755"/>
          </a:xfrm>
          <a:prstGeom prst="rect">
            <a:avLst/>
          </a:prstGeom>
          <a:noFill/>
          <a:ln/>
        </p:spPr>
        <p:txBody>
          <a:bodyPr wrap="square" lIns="45720" tIns="91440" rIns="91440" bIns="45720" rtlCol="0" anchor="ctr"/>
          <a:lstStyle/>
          <a:p>
            <a:pPr indent="0" marL="0">
              <a:lnSpc>
                <a:spcPct val="100000"/>
              </a:lnSpc>
              <a:buNone/>
            </a:pPr>
            <a:endParaRPr lang="en-US" sz="1600" dirty="0"/>
          </a:p>
        </p:txBody>
      </p:sp>
      <p:pic>
        <p:nvPicPr>
          <p:cNvPr id="18" name="Image 1" descr="https://kimi-img.moonshot.cn/pub/slides/slides_tmpl/image/25-09-02-14:58:52-d2r9bb1e3tpg8rchv3bg.png">    </p:cNvPr>
          <p:cNvPicPr>
            <a:picLocks noChangeAspect="1"/>
          </p:cNvPicPr>
          <p:nvPr/>
        </p:nvPicPr>
        <p:blipFill>
          <a:blip r:embed="rId2"/>
          <a:srcRect l="0" r="0" t="357" b="357"/>
          <a:stretch/>
        </p:blipFill>
        <p:spPr>
          <a:xfrm flipH="1" flipV="1">
            <a:off x="662940" y="541020"/>
            <a:ext cx="355600" cy="304800"/>
          </a:xfrm>
          <a:prstGeom prst="rect">
            <a:avLst/>
          </a:prstGeom>
        </p:spPr>
      </p:pic>
      <p:pic>
        <p:nvPicPr>
          <p:cNvPr id="19" name="Image 2" descr="https://kimi-img.moonshot.cn/pub/slides/slides_tmpl/image/25-09-02-14:58:52-d2r9bb1e3tpg8rchv3ag.png">    </p:cNvPr>
          <p:cNvPicPr>
            <a:picLocks noChangeAspect="1"/>
          </p:cNvPicPr>
          <p:nvPr/>
        </p:nvPicPr>
        <p:blipFill>
          <a:blip r:embed="rId3"/>
          <a:stretch>
            <a:fillRect/>
          </a:stretch>
        </p:blipFill>
        <p:spPr>
          <a:xfrm rot="5400000">
            <a:off x="4734560" y="-2088515"/>
            <a:ext cx="1564005" cy="9707880"/>
          </a:xfrm>
          <a:prstGeom prst="rect">
            <a:avLst/>
          </a:prstGeom>
        </p:spPr>
      </p:pic>
      <p:sp>
        <p:nvSpPr>
          <p:cNvPr id="20" name="Text 15"/>
          <p:cNvSpPr/>
          <p:nvPr/>
        </p:nvSpPr>
        <p:spPr>
          <a:xfrm>
            <a:off x="955040" y="2101215"/>
            <a:ext cx="8086725"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8D089"/>
                </a:solidFill>
                <a:latin typeface="MiSans" pitchFamily="34" charset="0"/>
                <a:ea typeface="MiSans" pitchFamily="34" charset="-122"/>
                <a:cs typeface="MiSans" pitchFamily="34" charset="-120"/>
              </a:rPr>
              <a:t>Three-Tier Planning</a:t>
            </a:r>
            <a:endParaRPr lang="en-US" sz="1600" dirty="0"/>
          </a:p>
        </p:txBody>
      </p:sp>
      <p:sp>
        <p:nvSpPr>
          <p:cNvPr id="21" name="Text 16"/>
          <p:cNvSpPr/>
          <p:nvPr/>
        </p:nvSpPr>
        <p:spPr>
          <a:xfrm>
            <a:off x="849630" y="2408555"/>
            <a:ext cx="9360535" cy="6399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The hierarchical planning stack includes strategic, tactical, and operational layers. Each layer focuses on different aspects of mission execution, from long-term objectives to low-level commands.</a:t>
            </a:r>
            <a:endParaRPr lang="en-US" sz="1600" dirty="0"/>
          </a:p>
        </p:txBody>
      </p:sp>
      <p:pic>
        <p:nvPicPr>
          <p:cNvPr id="22" name="Image 3" descr="https://kimi-img.moonshot.cn/pub/slides/slides_tmpl/image/25-09-02-14:58:52-d2r9bb1e3tpg8rchv3ag.png">    </p:cNvPr>
          <p:cNvPicPr>
            <a:picLocks noChangeAspect="1"/>
          </p:cNvPicPr>
          <p:nvPr/>
        </p:nvPicPr>
        <p:blipFill>
          <a:blip r:embed="rId4"/>
          <a:stretch>
            <a:fillRect/>
          </a:stretch>
        </p:blipFill>
        <p:spPr>
          <a:xfrm rot="5400000">
            <a:off x="4734560" y="-189865"/>
            <a:ext cx="1564005" cy="9707880"/>
          </a:xfrm>
          <a:prstGeom prst="rect">
            <a:avLst/>
          </a:prstGeom>
        </p:spPr>
      </p:pic>
      <p:sp>
        <p:nvSpPr>
          <p:cNvPr id="23" name="Text 17"/>
          <p:cNvSpPr/>
          <p:nvPr/>
        </p:nvSpPr>
        <p:spPr>
          <a:xfrm>
            <a:off x="955040" y="3999865"/>
            <a:ext cx="8086725" cy="317500"/>
          </a:xfrm>
          <a:prstGeom prst="rect">
            <a:avLst/>
          </a:prstGeom>
          <a:noFill/>
          <a:ln/>
        </p:spPr>
        <p:txBody>
          <a:bodyPr wrap="square" lIns="0" tIns="0" rIns="0" bIns="0" rtlCol="0" anchor="t">
            <a:spAutoFit/>
          </a:bodyPr>
          <a:lstStyle/>
          <a:p>
            <a:pPr algn="l" indent="0" marL="0">
              <a:lnSpc>
                <a:spcPct val="100000"/>
              </a:lnSpc>
              <a:buNone/>
            </a:pPr>
            <a:r>
              <a:rPr lang="en-US" sz="2000" b="1" dirty="0">
                <a:solidFill>
                  <a:srgbClr val="F8D089"/>
                </a:solidFill>
                <a:latin typeface="MiSans" pitchFamily="34" charset="0"/>
                <a:ea typeface="MiSans" pitchFamily="34" charset="-122"/>
                <a:cs typeface="MiSans" pitchFamily="34" charset="-120"/>
              </a:rPr>
              <a:t>Dynamic Replanning</a:t>
            </a:r>
            <a:endParaRPr lang="en-US" sz="1600" dirty="0"/>
          </a:p>
        </p:txBody>
      </p:sp>
      <p:sp>
        <p:nvSpPr>
          <p:cNvPr id="24" name="Text 18"/>
          <p:cNvSpPr/>
          <p:nvPr/>
        </p:nvSpPr>
        <p:spPr>
          <a:xfrm>
            <a:off x="849630" y="4307205"/>
            <a:ext cx="9360535" cy="639961"/>
          </a:xfrm>
          <a:prstGeom prst="rect">
            <a:avLst/>
          </a:prstGeom>
          <a:noFill/>
          <a:ln/>
        </p:spPr>
        <p:txBody>
          <a:bodyPr wrap="square" lIns="91440" tIns="45720" rIns="91440" bIns="45720" rtlCol="0" anchor="t">
            <a:spAutoFit/>
          </a:bodyPr>
          <a:lstStyle/>
          <a:p>
            <a:pPr algn="l" indent="0" marL="0">
              <a:lnSpc>
                <a:spcPct val="150000"/>
              </a:lnSpc>
              <a:buNone/>
            </a:pPr>
            <a:r>
              <a:rPr lang="en-US" sz="1400" dirty="0">
                <a:solidFill>
                  <a:srgbClr val="FFFFFF"/>
                </a:solidFill>
                <a:latin typeface="MiSans" pitchFamily="34" charset="0"/>
                <a:ea typeface="MiSans" pitchFamily="34" charset="-122"/>
                <a:cs typeface="MiSans" pitchFamily="34" charset="-120"/>
              </a:rPr>
              <a:t>The system dynamically replans when divergence from expected outcomes exceeds a threshold, ensuring continuous adaptation to changing conditions.</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Deep-Dive Agentic AI Blueprint</dc:title>
  <dc:subject>Deep-Dive Agentic AI Blueprint</dc:subject>
  <dc:creator>Kimi</dc:creator>
  <cp:lastModifiedBy>Kimi</cp:lastModifiedBy>
  <cp:revision>1</cp:revision>
  <dcterms:created xsi:type="dcterms:W3CDTF">2025-09-05T21:50:04Z</dcterms:created>
  <dcterms:modified xsi:type="dcterms:W3CDTF">2025-09-05T21:50:04Z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{"Label":"Deep-Dive Agentic AI Blueprint","ContentProducer":"001191110108MACG2KBH8F10000","ProduceID":"d2tlgode09n5opnogpsg","ReservedCode1":"","ContentPropagator":"001191110108MACG2KBH8F20000","PropagateID":"d2tlgode09n5opnogpsg","ReservedCode2":""}</vt:lpwstr>
  </property>
</Properties>
</file>